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11.svg" ContentType="image/svg+xml"/>
  <Override PartName="/ppt/media/image13.svg" ContentType="image/svg+xml"/>
  <Override PartName="/ppt/media/image15.svg" ContentType="image/svg+xml"/>
  <Override PartName="/ppt/media/image17.svg" ContentType="image/svg+xml"/>
  <Override PartName="/ppt/media/image19.svg" ContentType="image/svg+xml"/>
  <Override PartName="/ppt/media/image23.svg" ContentType="image/svg+xml"/>
  <Override PartName="/ppt/media/image28.svg" ContentType="image/svg+xml"/>
  <Override PartName="/ppt/media/image3.svg" ContentType="image/svg+xml"/>
  <Override PartName="/ppt/media/image30.svg" ContentType="image/svg+xml"/>
  <Override PartName="/ppt/media/image32.svg" ContentType="image/svg+xml"/>
  <Override PartName="/ppt/media/image5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75" r:id="rId12"/>
    <p:sldId id="265" r:id="rId13"/>
    <p:sldId id="266" r:id="rId14"/>
    <p:sldId id="267" r:id="rId15"/>
    <p:sldId id="268" r:id="rId16"/>
    <p:sldId id="269" r:id="rId17"/>
    <p:sldId id="270" r:id="rId18"/>
  </p:sldIdLst>
  <p:sldSz cx="18288000" cy="10287000"/>
  <p:notesSz cx="6858000" cy="9144000"/>
  <p:embeddedFontLst>
    <p:embeddedFont>
      <p:font typeface="字由点字倔强黑 Italics" panose="00020600040101010101" charset="-122"/>
      <p:regular r:id="rId22"/>
    </p:embeddedFont>
    <p:embeddedFont>
      <p:font typeface="黑体" panose="02010609060101010101" charset="-122"/>
      <p:regular r:id="rId23"/>
    </p:embeddedFont>
    <p:embeddedFont>
      <p:font typeface="字由点字倔强黑" panose="00020600040101010101" charset="-122"/>
      <p:regular r:id="rId24"/>
    </p:embeddedFont>
    <p:embeddedFont>
      <p:font typeface="仿宋" panose="02010609060101010101" charset="-122"/>
      <p:regular r:id="rId25"/>
    </p:embeddedFont>
    <p:embeddedFont>
      <p:font typeface="Calibri" panose="020F0502020204030204" charset="0"/>
      <p:regular r:id="rId26"/>
      <p:bold r:id="rId27"/>
      <p:italic r:id="rId28"/>
      <p:boldItalic r:id="rId29"/>
    </p:embeddedFont>
  </p:embeddedFontLst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8" userDrawn="1">
          <p15:clr>
            <a:srgbClr val="A4A3A4"/>
          </p15:clr>
        </p15:guide>
        <p15:guide id="2" pos="287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08"/>
        <p:guide pos="287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gs" Target="tags/tag134.xml"/><Relationship Id="rId3" Type="http://schemas.openxmlformats.org/officeDocument/2006/relationships/slide" Target="slides/slide1.xml"/><Relationship Id="rId29" Type="http://schemas.openxmlformats.org/officeDocument/2006/relationships/font" Target="fonts/font8.fntdata"/><Relationship Id="rId28" Type="http://schemas.openxmlformats.org/officeDocument/2006/relationships/font" Target="fonts/font7.fntdata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jpeg"/><Relationship Id="rId2" Type="http://schemas.openxmlformats.org/officeDocument/2006/relationships/image" Target="../media/image23.svg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3" Type="http://schemas.openxmlformats.org/officeDocument/2006/relationships/slideLayout" Target="../slideLayouts/slideLayout7.xml"/><Relationship Id="rId32" Type="http://schemas.openxmlformats.org/officeDocument/2006/relationships/tags" Target="../tags/tag102.xml"/><Relationship Id="rId31" Type="http://schemas.openxmlformats.org/officeDocument/2006/relationships/tags" Target="../tags/tag101.xml"/><Relationship Id="rId30" Type="http://schemas.openxmlformats.org/officeDocument/2006/relationships/tags" Target="../tags/tag100.xml"/><Relationship Id="rId3" Type="http://schemas.openxmlformats.org/officeDocument/2006/relationships/tags" Target="../tags/tag75.xml"/><Relationship Id="rId29" Type="http://schemas.openxmlformats.org/officeDocument/2006/relationships/tags" Target="../tags/tag99.xml"/><Relationship Id="rId28" Type="http://schemas.openxmlformats.org/officeDocument/2006/relationships/tags" Target="../tags/tag98.xml"/><Relationship Id="rId27" Type="http://schemas.openxmlformats.org/officeDocument/2006/relationships/tags" Target="../tags/tag97.xml"/><Relationship Id="rId26" Type="http://schemas.openxmlformats.org/officeDocument/2006/relationships/tags" Target="../tags/tag96.xml"/><Relationship Id="rId25" Type="http://schemas.openxmlformats.org/officeDocument/2006/relationships/tags" Target="../tags/tag95.xml"/><Relationship Id="rId24" Type="http://schemas.openxmlformats.org/officeDocument/2006/relationships/image" Target="../media/image26.png"/><Relationship Id="rId23" Type="http://schemas.openxmlformats.org/officeDocument/2006/relationships/tags" Target="../tags/tag94.xml"/><Relationship Id="rId22" Type="http://schemas.openxmlformats.org/officeDocument/2006/relationships/image" Target="../media/image25.png"/><Relationship Id="rId21" Type="http://schemas.openxmlformats.org/officeDocument/2006/relationships/tags" Target="../tags/tag93.xml"/><Relationship Id="rId20" Type="http://schemas.openxmlformats.org/officeDocument/2006/relationships/tags" Target="../tags/tag92.xml"/><Relationship Id="rId2" Type="http://schemas.openxmlformats.org/officeDocument/2006/relationships/image" Target="../media/image3.svg"/><Relationship Id="rId19" Type="http://schemas.openxmlformats.org/officeDocument/2006/relationships/tags" Target="../tags/tag91.xml"/><Relationship Id="rId18" Type="http://schemas.openxmlformats.org/officeDocument/2006/relationships/tags" Target="../tags/tag90.xml"/><Relationship Id="rId17" Type="http://schemas.openxmlformats.org/officeDocument/2006/relationships/tags" Target="../tags/tag89.xml"/><Relationship Id="rId16" Type="http://schemas.openxmlformats.org/officeDocument/2006/relationships/tags" Target="../tags/tag88.xml"/><Relationship Id="rId15" Type="http://schemas.openxmlformats.org/officeDocument/2006/relationships/tags" Target="../tags/tag87.xml"/><Relationship Id="rId14" Type="http://schemas.openxmlformats.org/officeDocument/2006/relationships/tags" Target="../tags/tag86.xml"/><Relationship Id="rId13" Type="http://schemas.openxmlformats.org/officeDocument/2006/relationships/tags" Target="../tags/tag85.xml"/><Relationship Id="rId12" Type="http://schemas.openxmlformats.org/officeDocument/2006/relationships/tags" Target="../tags/tag84.xml"/><Relationship Id="rId11" Type="http://schemas.openxmlformats.org/officeDocument/2006/relationships/tags" Target="../tags/tag83.xml"/><Relationship Id="rId10" Type="http://schemas.openxmlformats.org/officeDocument/2006/relationships/tags" Target="../tags/tag82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09.xml"/><Relationship Id="rId8" Type="http://schemas.openxmlformats.org/officeDocument/2006/relationships/tags" Target="../tags/tag108.xml"/><Relationship Id="rId7" Type="http://schemas.openxmlformats.org/officeDocument/2006/relationships/tags" Target="../tags/tag107.xml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124.xml"/><Relationship Id="rId3" Type="http://schemas.openxmlformats.org/officeDocument/2006/relationships/tags" Target="../tags/tag103.xml"/><Relationship Id="rId29" Type="http://schemas.openxmlformats.org/officeDocument/2006/relationships/tags" Target="../tags/tag123.xml"/><Relationship Id="rId28" Type="http://schemas.openxmlformats.org/officeDocument/2006/relationships/tags" Target="../tags/tag122.xml"/><Relationship Id="rId27" Type="http://schemas.openxmlformats.org/officeDocument/2006/relationships/tags" Target="../tags/tag121.xml"/><Relationship Id="rId26" Type="http://schemas.openxmlformats.org/officeDocument/2006/relationships/tags" Target="../tags/tag120.xml"/><Relationship Id="rId25" Type="http://schemas.openxmlformats.org/officeDocument/2006/relationships/tags" Target="../tags/tag119.xml"/><Relationship Id="rId24" Type="http://schemas.openxmlformats.org/officeDocument/2006/relationships/tags" Target="../tags/tag118.xml"/><Relationship Id="rId23" Type="http://schemas.openxmlformats.org/officeDocument/2006/relationships/tags" Target="../tags/tag117.xml"/><Relationship Id="rId22" Type="http://schemas.openxmlformats.org/officeDocument/2006/relationships/image" Target="../media/image32.svg"/><Relationship Id="rId21" Type="http://schemas.openxmlformats.org/officeDocument/2006/relationships/image" Target="../media/image31.png"/><Relationship Id="rId20" Type="http://schemas.openxmlformats.org/officeDocument/2006/relationships/tags" Target="../tags/tag116.xml"/><Relationship Id="rId2" Type="http://schemas.openxmlformats.org/officeDocument/2006/relationships/image" Target="../media/image3.svg"/><Relationship Id="rId19" Type="http://schemas.openxmlformats.org/officeDocument/2006/relationships/tags" Target="../tags/tag115.xml"/><Relationship Id="rId18" Type="http://schemas.openxmlformats.org/officeDocument/2006/relationships/image" Target="../media/image30.svg"/><Relationship Id="rId17" Type="http://schemas.openxmlformats.org/officeDocument/2006/relationships/image" Target="../media/image29.png"/><Relationship Id="rId16" Type="http://schemas.openxmlformats.org/officeDocument/2006/relationships/tags" Target="../tags/tag114.xml"/><Relationship Id="rId15" Type="http://schemas.openxmlformats.org/officeDocument/2006/relationships/tags" Target="../tags/tag113.xml"/><Relationship Id="rId14" Type="http://schemas.openxmlformats.org/officeDocument/2006/relationships/image" Target="../media/image28.svg"/><Relationship Id="rId13" Type="http://schemas.openxmlformats.org/officeDocument/2006/relationships/image" Target="../media/image27.png"/><Relationship Id="rId12" Type="http://schemas.openxmlformats.org/officeDocument/2006/relationships/tags" Target="../tags/tag112.xml"/><Relationship Id="rId11" Type="http://schemas.openxmlformats.org/officeDocument/2006/relationships/tags" Target="../tags/tag111.xml"/><Relationship Id="rId10" Type="http://schemas.openxmlformats.org/officeDocument/2006/relationships/tags" Target="../tags/tag110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image" Target="../media/image3.svg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33.xml"/><Relationship Id="rId10" Type="http://schemas.openxmlformats.org/officeDocument/2006/relationships/tags" Target="../tags/tag132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2" Type="http://schemas.openxmlformats.org/officeDocument/2006/relationships/slideLayout" Target="../slideLayouts/slideLayout7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image" Target="../media/image3.svg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34.xml"/><Relationship Id="rId15" Type="http://schemas.openxmlformats.org/officeDocument/2006/relationships/tags" Target="../tags/tag33.xml"/><Relationship Id="rId14" Type="http://schemas.openxmlformats.org/officeDocument/2006/relationships/tags" Target="../tags/tag32.xml"/><Relationship Id="rId13" Type="http://schemas.openxmlformats.org/officeDocument/2006/relationships/tags" Target="../tags/tag31.xml"/><Relationship Id="rId12" Type="http://schemas.openxmlformats.org/officeDocument/2006/relationships/tags" Target="../tags/tag30.xml"/><Relationship Id="rId11" Type="http://schemas.openxmlformats.org/officeDocument/2006/relationships/tags" Target="../tags/tag29.xml"/><Relationship Id="rId10" Type="http://schemas.openxmlformats.org/officeDocument/2006/relationships/tags" Target="../tags/tag28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jpe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8" Type="http://schemas.openxmlformats.org/officeDocument/2006/relationships/slideLayout" Target="../slideLayouts/slideLayout7.xml"/><Relationship Id="rId37" Type="http://schemas.openxmlformats.org/officeDocument/2006/relationships/image" Target="../media/image19.svg"/><Relationship Id="rId36" Type="http://schemas.openxmlformats.org/officeDocument/2006/relationships/image" Target="../media/image18.png"/><Relationship Id="rId35" Type="http://schemas.openxmlformats.org/officeDocument/2006/relationships/tags" Target="../tags/tag59.xml"/><Relationship Id="rId34" Type="http://schemas.openxmlformats.org/officeDocument/2006/relationships/image" Target="../media/image17.svg"/><Relationship Id="rId33" Type="http://schemas.openxmlformats.org/officeDocument/2006/relationships/image" Target="../media/image16.png"/><Relationship Id="rId32" Type="http://schemas.openxmlformats.org/officeDocument/2006/relationships/tags" Target="../tags/tag58.xml"/><Relationship Id="rId31" Type="http://schemas.openxmlformats.org/officeDocument/2006/relationships/image" Target="../media/image15.svg"/><Relationship Id="rId30" Type="http://schemas.openxmlformats.org/officeDocument/2006/relationships/image" Target="../media/image14.png"/><Relationship Id="rId3" Type="http://schemas.openxmlformats.org/officeDocument/2006/relationships/tags" Target="../tags/tag35.xml"/><Relationship Id="rId29" Type="http://schemas.openxmlformats.org/officeDocument/2006/relationships/tags" Target="../tags/tag57.xml"/><Relationship Id="rId28" Type="http://schemas.openxmlformats.org/officeDocument/2006/relationships/image" Target="../media/image13.svg"/><Relationship Id="rId27" Type="http://schemas.openxmlformats.org/officeDocument/2006/relationships/image" Target="../media/image12.png"/><Relationship Id="rId26" Type="http://schemas.openxmlformats.org/officeDocument/2006/relationships/tags" Target="../tags/tag56.xml"/><Relationship Id="rId25" Type="http://schemas.openxmlformats.org/officeDocument/2006/relationships/image" Target="../media/image11.svg"/><Relationship Id="rId24" Type="http://schemas.openxmlformats.org/officeDocument/2006/relationships/image" Target="../media/image10.png"/><Relationship Id="rId23" Type="http://schemas.openxmlformats.org/officeDocument/2006/relationships/tags" Target="../tags/tag55.xml"/><Relationship Id="rId22" Type="http://schemas.openxmlformats.org/officeDocument/2006/relationships/tags" Target="../tags/tag54.xml"/><Relationship Id="rId21" Type="http://schemas.openxmlformats.org/officeDocument/2006/relationships/tags" Target="../tags/tag53.xml"/><Relationship Id="rId20" Type="http://schemas.openxmlformats.org/officeDocument/2006/relationships/tags" Target="../tags/tag52.xml"/><Relationship Id="rId2" Type="http://schemas.openxmlformats.org/officeDocument/2006/relationships/image" Target="../media/image3.svg"/><Relationship Id="rId19" Type="http://schemas.openxmlformats.org/officeDocument/2006/relationships/tags" Target="../tags/tag51.xml"/><Relationship Id="rId18" Type="http://schemas.openxmlformats.org/officeDocument/2006/relationships/tags" Target="../tags/tag50.xml"/><Relationship Id="rId17" Type="http://schemas.openxmlformats.org/officeDocument/2006/relationships/tags" Target="../tags/tag49.xml"/><Relationship Id="rId16" Type="http://schemas.openxmlformats.org/officeDocument/2006/relationships/tags" Target="../tags/tag48.xml"/><Relationship Id="rId15" Type="http://schemas.openxmlformats.org/officeDocument/2006/relationships/tags" Target="../tags/tag47.xml"/><Relationship Id="rId14" Type="http://schemas.openxmlformats.org/officeDocument/2006/relationships/tags" Target="../tags/tag46.xml"/><Relationship Id="rId13" Type="http://schemas.openxmlformats.org/officeDocument/2006/relationships/tags" Target="../tags/tag45.xml"/><Relationship Id="rId12" Type="http://schemas.openxmlformats.org/officeDocument/2006/relationships/tags" Target="../tags/tag44.xml"/><Relationship Id="rId11" Type="http://schemas.openxmlformats.org/officeDocument/2006/relationships/tags" Target="../tags/tag43.xml"/><Relationship Id="rId10" Type="http://schemas.openxmlformats.org/officeDocument/2006/relationships/tags" Target="../tags/tag42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image" Target="../media/image20.jpeg"/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image" Target="../media/image9.jpeg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1" Type="http://schemas.openxmlformats.org/officeDocument/2006/relationships/slideLayout" Target="../slideLayouts/slideLayout7.xml"/><Relationship Id="rId20" Type="http://schemas.openxmlformats.org/officeDocument/2006/relationships/tags" Target="../tags/tag74.xml"/><Relationship Id="rId2" Type="http://schemas.openxmlformats.org/officeDocument/2006/relationships/image" Target="../media/image3.svg"/><Relationship Id="rId19" Type="http://schemas.openxmlformats.org/officeDocument/2006/relationships/tags" Target="../tags/tag73.xml"/><Relationship Id="rId18" Type="http://schemas.openxmlformats.org/officeDocument/2006/relationships/tags" Target="../tags/tag72.xml"/><Relationship Id="rId17" Type="http://schemas.openxmlformats.org/officeDocument/2006/relationships/tags" Target="../tags/tag71.xml"/><Relationship Id="rId16" Type="http://schemas.openxmlformats.org/officeDocument/2006/relationships/tags" Target="../tags/tag70.xml"/><Relationship Id="rId15" Type="http://schemas.openxmlformats.org/officeDocument/2006/relationships/tags" Target="../tags/tag69.xml"/><Relationship Id="rId14" Type="http://schemas.openxmlformats.org/officeDocument/2006/relationships/tags" Target="../tags/tag68.xml"/><Relationship Id="rId13" Type="http://schemas.openxmlformats.org/officeDocument/2006/relationships/tags" Target="../tags/tag67.xml"/><Relationship Id="rId12" Type="http://schemas.openxmlformats.org/officeDocument/2006/relationships/tags" Target="../tags/tag66.xml"/><Relationship Id="rId11" Type="http://schemas.openxmlformats.org/officeDocument/2006/relationships/image" Target="../media/image21.jpeg"/><Relationship Id="rId10" Type="http://schemas.openxmlformats.org/officeDocument/2006/relationships/tags" Target="../tags/tag65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994" t="-6427" r="-438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295900" y="5719796"/>
            <a:ext cx="9134407" cy="9134407"/>
          </a:xfrm>
          <a:custGeom>
            <a:avLst/>
            <a:gdLst/>
            <a:ahLst/>
            <a:cxnLst/>
            <a:rect l="l" t="t" r="r" b="b"/>
            <a:pathLst>
              <a:path w="9134407" h="9134407">
                <a:moveTo>
                  <a:pt x="0" y="0"/>
                </a:moveTo>
                <a:lnTo>
                  <a:pt x="9134407" y="0"/>
                </a:lnTo>
                <a:lnTo>
                  <a:pt x="9134407" y="9134408"/>
                </a:lnTo>
                <a:lnTo>
                  <a:pt x="0" y="91344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661515" y="-2626485"/>
            <a:ext cx="5252970" cy="5252970"/>
          </a:xfrm>
          <a:custGeom>
            <a:avLst/>
            <a:gdLst/>
            <a:ahLst/>
            <a:cxnLst/>
            <a:rect l="l" t="t" r="r" b="b"/>
            <a:pathLst>
              <a:path w="5252970" h="5252970">
                <a:moveTo>
                  <a:pt x="0" y="0"/>
                </a:moveTo>
                <a:lnTo>
                  <a:pt x="5252970" y="0"/>
                </a:lnTo>
                <a:lnTo>
                  <a:pt x="5252970" y="5252970"/>
                </a:lnTo>
                <a:lnTo>
                  <a:pt x="0" y="5252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395439" y="-981250"/>
            <a:ext cx="9497122" cy="9497122"/>
          </a:xfrm>
          <a:custGeom>
            <a:avLst/>
            <a:gdLst/>
            <a:ahLst/>
            <a:cxnLst/>
            <a:rect l="l" t="t" r="r" b="b"/>
            <a:pathLst>
              <a:path w="9497122" h="9497122">
                <a:moveTo>
                  <a:pt x="0" y="0"/>
                </a:moveTo>
                <a:lnTo>
                  <a:pt x="9497122" y="0"/>
                </a:lnTo>
                <a:lnTo>
                  <a:pt x="9497122" y="9497121"/>
                </a:lnTo>
                <a:lnTo>
                  <a:pt x="0" y="94971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42532">
            <a:off x="-5703859" y="1424552"/>
            <a:ext cx="11407717" cy="4685517"/>
          </a:xfrm>
          <a:custGeom>
            <a:avLst/>
            <a:gdLst/>
            <a:ahLst/>
            <a:cxnLst/>
            <a:rect l="l" t="t" r="r" b="b"/>
            <a:pathLst>
              <a:path w="11407717" h="4685517">
                <a:moveTo>
                  <a:pt x="0" y="0"/>
                </a:moveTo>
                <a:lnTo>
                  <a:pt x="11407718" y="0"/>
                </a:lnTo>
                <a:lnTo>
                  <a:pt x="11407718" y="4685517"/>
                </a:lnTo>
                <a:lnTo>
                  <a:pt x="0" y="46855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101512" flipH="1">
            <a:off x="12124535" y="1222493"/>
            <a:ext cx="11407717" cy="4685517"/>
          </a:xfrm>
          <a:custGeom>
            <a:avLst/>
            <a:gdLst/>
            <a:ahLst/>
            <a:cxnLst/>
            <a:rect l="l" t="t" r="r" b="b"/>
            <a:pathLst>
              <a:path w="11407717" h="4685517">
                <a:moveTo>
                  <a:pt x="11407717" y="0"/>
                </a:moveTo>
                <a:lnTo>
                  <a:pt x="0" y="0"/>
                </a:lnTo>
                <a:lnTo>
                  <a:pt x="0" y="4685517"/>
                </a:lnTo>
                <a:lnTo>
                  <a:pt x="11407717" y="4685517"/>
                </a:lnTo>
                <a:lnTo>
                  <a:pt x="114077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-1021992" y="7995245"/>
            <a:ext cx="20331985" cy="2546620"/>
            <a:chOff x="0" y="0"/>
            <a:chExt cx="5354926" cy="67071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354926" cy="670715"/>
            </a:xfrm>
            <a:custGeom>
              <a:avLst/>
              <a:gdLst/>
              <a:ahLst/>
              <a:cxnLst/>
              <a:rect l="l" t="t" r="r" b="b"/>
              <a:pathLst>
                <a:path w="5354926" h="670715">
                  <a:moveTo>
                    <a:pt x="0" y="0"/>
                  </a:moveTo>
                  <a:lnTo>
                    <a:pt x="5354926" y="0"/>
                  </a:lnTo>
                  <a:lnTo>
                    <a:pt x="5354926" y="670715"/>
                  </a:lnTo>
                  <a:lnTo>
                    <a:pt x="0" y="670715"/>
                  </a:lnTo>
                  <a:close/>
                </a:path>
              </a:pathLst>
            </a:custGeom>
            <a:gradFill rotWithShape="1">
              <a:gsLst>
                <a:gs pos="0">
                  <a:srgbClr val="030817">
                    <a:alpha val="0"/>
                  </a:srgbClr>
                </a:gs>
                <a:gs pos="100000">
                  <a:srgbClr val="03081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354926" cy="708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5917127" y="8725421"/>
            <a:ext cx="6453746" cy="594042"/>
            <a:chOff x="0" y="0"/>
            <a:chExt cx="1699752" cy="15645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99752" cy="156456"/>
            </a:xfrm>
            <a:custGeom>
              <a:avLst/>
              <a:gdLst/>
              <a:ahLst/>
              <a:cxnLst/>
              <a:rect l="l" t="t" r="r" b="b"/>
              <a:pathLst>
                <a:path w="1699752" h="156456">
                  <a:moveTo>
                    <a:pt x="0" y="0"/>
                  </a:moveTo>
                  <a:lnTo>
                    <a:pt x="1699752" y="0"/>
                  </a:lnTo>
                  <a:lnTo>
                    <a:pt x="1699752" y="156456"/>
                  </a:lnTo>
                  <a:lnTo>
                    <a:pt x="0" y="156456"/>
                  </a:lnTo>
                  <a:close/>
                </a:path>
              </a:pathLst>
            </a:custGeom>
            <a:gradFill rotWithShape="1">
              <a:gsLst>
                <a:gs pos="0">
                  <a:srgbClr val="3659D6">
                    <a:alpha val="0"/>
                  </a:srgbClr>
                </a:gs>
                <a:gs pos="50000">
                  <a:srgbClr val="3659D6">
                    <a:alpha val="100000"/>
                  </a:srgbClr>
                </a:gs>
                <a:gs pos="100000">
                  <a:srgbClr val="3659D6">
                    <a:alpha val="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699752" cy="1945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32765" y="876300"/>
            <a:ext cx="17202785" cy="2921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780"/>
              </a:lnSpc>
              <a:spcBef>
                <a:spcPct val="0"/>
              </a:spcBef>
            </a:pPr>
            <a:r>
              <a:rPr lang="zh-CN" altLang="en-US" sz="11200" i="1">
                <a:solidFill>
                  <a:schemeClr val="bg1"/>
                </a:solidFill>
                <a:latin typeface="字由点字倔强黑 Italics" panose="00020600040101010101" charset="-122"/>
                <a:ea typeface="字由点字倔强黑 Italics" panose="00020600040101010101" charset="-122"/>
                <a:cs typeface="字由点字倔强黑 Italics" panose="00020600040101010101" charset="-122"/>
                <a:sym typeface="字由点字倔强黑 Italics" panose="00020600040101010101" charset="-122"/>
              </a:rPr>
              <a:t>开源项目智能健康助手</a:t>
            </a:r>
            <a:endParaRPr lang="zh-CN" altLang="en-US" sz="11200" i="1">
              <a:solidFill>
                <a:schemeClr val="bg1"/>
              </a:solidFill>
              <a:latin typeface="字由点字倔强黑 Italics" panose="00020600040101010101" charset="-122"/>
              <a:ea typeface="字由点字倔强黑 Italics" panose="00020600040101010101" charset="-122"/>
              <a:cs typeface="字由点字倔强黑 Italics" panose="00020600040101010101" charset="-122"/>
              <a:sym typeface="字由点字倔强黑 Italics" panose="00020600040101010101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334000" y="3848100"/>
            <a:ext cx="10756900" cy="2437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505"/>
              </a:lnSpc>
              <a:spcBef>
                <a:spcPct val="0"/>
              </a:spcBef>
            </a:pPr>
            <a:r>
              <a:rPr lang="en-US" altLang="zh-CN" sz="5400" spc="359">
                <a:solidFill>
                  <a:schemeClr val="bg1"/>
                </a:solidFill>
                <a:latin typeface="思源黑体-粗体 Bold Italics" panose="020B0600000000000000" charset="-122"/>
                <a:ea typeface="思源黑体-粗体 Bold Italics" panose="020B0600000000000000" charset="-122"/>
                <a:cs typeface="思源黑体-粗体 Bold Italics" panose="020B0600000000000000" charset="-122"/>
                <a:sym typeface="思源黑体-粗体 Bold Italics" panose="020B0600000000000000" charset="-122"/>
              </a:rPr>
              <a:t>——</a:t>
            </a:r>
            <a:r>
              <a:rPr lang="zh-CN" altLang="en-US" sz="5400" spc="359">
                <a:solidFill>
                  <a:schemeClr val="bg1"/>
                </a:solidFill>
                <a:latin typeface="思源黑体-粗体 Bold Italics" panose="020B0600000000000000" charset="-122"/>
                <a:ea typeface="思源黑体-粗体 Bold Italics" panose="020B0600000000000000" charset="-122"/>
                <a:cs typeface="思源黑体-粗体 Bold Italics" panose="020B0600000000000000" charset="-122"/>
                <a:sym typeface="思源黑体-粗体 Bold Italics" panose="020B0600000000000000" charset="-122"/>
              </a:rPr>
              <a:t>基于</a:t>
            </a:r>
            <a:r>
              <a:rPr lang="en-US" altLang="zh-CN" sz="5400" spc="359">
                <a:solidFill>
                  <a:schemeClr val="bg1"/>
                </a:solidFill>
                <a:latin typeface="思源黑体-粗体 Bold Italics" panose="020B0600000000000000" charset="-122"/>
                <a:ea typeface="思源黑体-粗体 Bold Italics" panose="020B0600000000000000" charset="-122"/>
                <a:cs typeface="思源黑体-粗体 Bold Italics" panose="020B0600000000000000" charset="-122"/>
                <a:sym typeface="思源黑体-粗体 Bold Italics" panose="020B0600000000000000" charset="-122"/>
              </a:rPr>
              <a:t>MaxKB</a:t>
            </a:r>
            <a:r>
              <a:rPr lang="zh-CN" altLang="en-US" sz="5400" spc="359">
                <a:solidFill>
                  <a:schemeClr val="bg1"/>
                </a:solidFill>
                <a:latin typeface="思源黑体-粗体 Bold Italics" panose="020B0600000000000000" charset="-122"/>
                <a:ea typeface="思源黑体-粗体 Bold Italics" panose="020B0600000000000000" charset="-122"/>
                <a:cs typeface="思源黑体-粗体 Bold Italics" panose="020B0600000000000000" charset="-122"/>
                <a:sym typeface="思源黑体-粗体 Bold Italics" panose="020B0600000000000000" charset="-122"/>
              </a:rPr>
              <a:t>的</a:t>
            </a:r>
            <a:endParaRPr lang="zh-CN" altLang="en-US" sz="5400" spc="359">
              <a:solidFill>
                <a:schemeClr val="bg1"/>
              </a:solidFill>
              <a:latin typeface="思源黑体-粗体 Bold Italics" panose="020B0600000000000000" charset="-122"/>
              <a:ea typeface="思源黑体-粗体 Bold Italics" panose="020B0600000000000000" charset="-122"/>
              <a:cs typeface="思源黑体-粗体 Bold Italics" panose="020B0600000000000000" charset="-122"/>
              <a:sym typeface="思源黑体-粗体 Bold Italics" panose="020B0600000000000000" charset="-122"/>
            </a:endParaRPr>
          </a:p>
          <a:p>
            <a:pPr algn="r">
              <a:lnSpc>
                <a:spcPts val="9505"/>
              </a:lnSpc>
              <a:spcBef>
                <a:spcPct val="0"/>
              </a:spcBef>
            </a:pPr>
            <a:r>
              <a:rPr lang="zh-CN" altLang="en-US" sz="5400" spc="359">
                <a:solidFill>
                  <a:schemeClr val="bg1"/>
                </a:solidFill>
                <a:latin typeface="思源黑体-粗体 Bold Italics" panose="020B0600000000000000" charset="-122"/>
                <a:ea typeface="思源黑体-粗体 Bold Italics" panose="020B0600000000000000" charset="-122"/>
                <a:cs typeface="思源黑体-粗体 Bold Italics" panose="020B0600000000000000" charset="-122"/>
                <a:sym typeface="思源黑体-粗体 Bold Italics" panose="020B0600000000000000" charset="-122"/>
              </a:rPr>
              <a:t>开源项目健康度智能评估系统</a:t>
            </a:r>
            <a:endParaRPr lang="zh-CN" altLang="en-US" sz="5400" spc="359">
              <a:solidFill>
                <a:schemeClr val="bg1"/>
              </a:solidFill>
              <a:latin typeface="思源黑体-粗体 Bold Italics" panose="020B0600000000000000" charset="-122"/>
              <a:ea typeface="思源黑体-粗体 Bold Italics" panose="020B0600000000000000" charset="-122"/>
              <a:cs typeface="思源黑体-粗体 Bold Italics" panose="020B0600000000000000" charset="-122"/>
              <a:sym typeface="思源黑体-粗体 Bold Italics" panose="020B0600000000000000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591994" y="8799968"/>
            <a:ext cx="5084963" cy="41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5"/>
              </a:lnSpc>
              <a:spcBef>
                <a:spcPct val="0"/>
              </a:spcBef>
            </a:pPr>
            <a:r>
              <a:rPr lang="zh-CN" altLang="en-US" sz="2310" spc="122">
                <a:solidFill>
                  <a:srgbClr val="FFFFFF"/>
                </a:solidFill>
                <a:latin typeface="思源黑体-粗体" panose="020B0400000000000000" charset="-122"/>
                <a:ea typeface="思源黑体-粗体" panose="020B0400000000000000" charset="-122"/>
                <a:cs typeface="思源黑体-粗体" panose="020B0400000000000000" charset="-122"/>
                <a:sym typeface="思源黑体-粗体" panose="020B0400000000000000" charset="-122"/>
              </a:rPr>
              <a:t>负责人：单馨冉</a:t>
            </a:r>
            <a:endParaRPr lang="zh-CN" altLang="en-US" sz="2310" spc="122">
              <a:solidFill>
                <a:srgbClr val="FFFFFF"/>
              </a:solidFill>
              <a:latin typeface="思源黑体-粗体" panose="020B0400000000000000" charset="-122"/>
              <a:ea typeface="思源黑体-粗体" panose="020B0400000000000000" charset="-122"/>
              <a:cs typeface="思源黑体-粗体" panose="020B0400000000000000" charset="-122"/>
              <a:sym typeface="思源黑体-粗体" panose="020B0400000000000000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F42">
                <a:alpha val="100000"/>
              </a:srgbClr>
            </a:gs>
            <a:gs pos="100000">
              <a:srgbClr val="030B1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61515" y="-2626485"/>
            <a:ext cx="5252970" cy="5252970"/>
          </a:xfrm>
          <a:custGeom>
            <a:avLst/>
            <a:gdLst/>
            <a:ahLst/>
            <a:cxnLst/>
            <a:rect l="l" t="t" r="r" b="b"/>
            <a:pathLst>
              <a:path w="5252970" h="5252970">
                <a:moveTo>
                  <a:pt x="0" y="0"/>
                </a:moveTo>
                <a:lnTo>
                  <a:pt x="5252970" y="0"/>
                </a:lnTo>
                <a:lnTo>
                  <a:pt x="5252970" y="5252970"/>
                </a:lnTo>
                <a:lnTo>
                  <a:pt x="0" y="525297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9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-642084" y="626003"/>
            <a:ext cx="6477790" cy="1454043"/>
            <a:chOff x="0" y="0"/>
            <a:chExt cx="1810520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10520" cy="406400"/>
            </a:xfrm>
            <a:custGeom>
              <a:avLst/>
              <a:gdLst/>
              <a:ahLst/>
              <a:cxnLst/>
              <a:rect l="l" t="t" r="r" b="b"/>
              <a:pathLst>
                <a:path w="1810520" h="406400">
                  <a:moveTo>
                    <a:pt x="160732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607320" y="406400"/>
                  </a:lnTo>
                  <a:lnTo>
                    <a:pt x="1810520" y="203200"/>
                  </a:lnTo>
                  <a:lnTo>
                    <a:pt x="1607320" y="0"/>
                  </a:lnTo>
                  <a:close/>
                </a:path>
              </a:pathLst>
            </a:custGeom>
            <a:gradFill rotWithShape="1">
              <a:gsLst>
                <a:gs pos="0">
                  <a:srgbClr val="3659D6">
                    <a:alpha val="0"/>
                  </a:srgbClr>
                </a:gs>
                <a:gs pos="50000">
                  <a:srgbClr val="3659D6">
                    <a:alpha val="75000"/>
                  </a:srgbClr>
                </a:gs>
                <a:gs pos="100000">
                  <a:srgbClr val="3659D6">
                    <a:alpha val="0"/>
                  </a:srgbClr>
                </a:gs>
              </a:gsLst>
              <a:lin ang="0"/>
            </a:gradFill>
            <a:ln w="9525" cap="sq">
              <a:solidFill>
                <a:srgbClr val="00FFFF">
                  <a:alpha val="74902"/>
                </a:srgbClr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69622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427102" y="983229"/>
            <a:ext cx="0" cy="719955"/>
          </a:xfrm>
          <a:prstGeom prst="line">
            <a:avLst/>
          </a:prstGeom>
          <a:ln w="9525" cap="flat">
            <a:solidFill>
              <a:srgbClr val="00FFFF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-4567204" y="6090237"/>
            <a:ext cx="9134407" cy="9134407"/>
          </a:xfrm>
          <a:custGeom>
            <a:avLst/>
            <a:gdLst/>
            <a:ahLst/>
            <a:cxnLst/>
            <a:rect l="l" t="t" r="r" b="b"/>
            <a:pathLst>
              <a:path w="9134407" h="9134407">
                <a:moveTo>
                  <a:pt x="0" y="0"/>
                </a:moveTo>
                <a:lnTo>
                  <a:pt x="9134408" y="0"/>
                </a:lnTo>
                <a:lnTo>
                  <a:pt x="9134408" y="9134408"/>
                </a:lnTo>
                <a:lnTo>
                  <a:pt x="0" y="913440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4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762705" y="887979"/>
            <a:ext cx="5073001" cy="80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65"/>
              </a:lnSpc>
              <a:spcBef>
                <a:spcPct val="0"/>
              </a:spcBef>
            </a:pPr>
            <a:r>
              <a:rPr lang="zh-CN" altLang="en-US" sz="4475" b="1">
                <a:solidFill>
                  <a:schemeClr val="bg1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改进建议</a:t>
            </a:r>
            <a:endParaRPr lang="zh-CN" altLang="en-US" sz="4475" b="1">
              <a:solidFill>
                <a:schemeClr val="bg1"/>
              </a:solidFill>
              <a:latin typeface="思源黑体-粗体 Bold" panose="020B0600000000000000" charset="-122"/>
              <a:ea typeface="思源黑体-粗体 Bold" panose="020B0600000000000000" charset="-122"/>
              <a:cs typeface="思源黑体-粗体 Bold" panose="020B0600000000000000" charset="-122"/>
              <a:sym typeface="思源黑体-粗体 Bold" panose="020B0600000000000000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86155" y="3025140"/>
            <a:ext cx="14176375" cy="5200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>
              <a:buFont typeface="Wingdings" panose="05000000000000000000" charset="0"/>
              <a:buChar char="l"/>
            </a:pPr>
            <a:r>
              <a:rPr lang="zh-CN" altLang="en-US" sz="3600">
                <a:solidFill>
                  <a:schemeClr val="bg1"/>
                </a:solidFill>
              </a:rPr>
              <a:t>基于规则的简单建议：</a:t>
            </a:r>
            <a:endParaRPr lang="zh-CN" altLang="en-US" sz="3600">
              <a:solidFill>
                <a:schemeClr val="bg1"/>
              </a:solidFill>
            </a:endParaRPr>
          </a:p>
          <a:p>
            <a:endParaRPr lang="en-US" altLang="zh-CN" sz="3600">
              <a:solidFill>
                <a:schemeClr val="bg1"/>
              </a:solidFill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altLang="zh-CN" sz="3200">
                <a:solidFill>
                  <a:schemeClr val="bg1"/>
                </a:solidFill>
              </a:rPr>
              <a:t>"</a:t>
            </a:r>
            <a:r>
              <a:rPr lang="zh-CN" altLang="en-US" sz="3200">
                <a:solidFill>
                  <a:schemeClr val="bg1"/>
                </a:solidFill>
              </a:rPr>
              <a:t>项目响应时间较慢，建议设置响应</a:t>
            </a:r>
            <a:r>
              <a:rPr lang="en-US" altLang="zh-CN" sz="3200">
                <a:solidFill>
                  <a:schemeClr val="bg1"/>
                </a:solidFill>
              </a:rPr>
              <a:t>SLA"</a:t>
            </a:r>
            <a:endParaRPr lang="en-US" altLang="zh-CN" sz="3200">
              <a:solidFill>
                <a:schemeClr val="bg1"/>
              </a:solidFill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altLang="zh-CN" sz="3200">
              <a:solidFill>
                <a:schemeClr val="bg1"/>
              </a:solidFill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altLang="zh-CN" sz="3200">
                <a:solidFill>
                  <a:schemeClr val="bg1"/>
                </a:solidFill>
              </a:rPr>
              <a:t>"</a:t>
            </a:r>
            <a:r>
              <a:rPr lang="zh-CN" altLang="en-US" sz="3200">
                <a:solidFill>
                  <a:schemeClr val="bg1"/>
                </a:solidFill>
              </a:rPr>
              <a:t>缺少文档，建议补充</a:t>
            </a:r>
            <a:r>
              <a:rPr lang="en-US" altLang="zh-CN" sz="3200">
                <a:solidFill>
                  <a:schemeClr val="bg1"/>
                </a:solidFill>
              </a:rPr>
              <a:t>README</a:t>
            </a:r>
            <a:r>
              <a:rPr lang="zh-CN" altLang="en-US" sz="3200">
                <a:solidFill>
                  <a:schemeClr val="bg1"/>
                </a:solidFill>
              </a:rPr>
              <a:t>和</a:t>
            </a:r>
            <a:r>
              <a:rPr lang="en-US" altLang="zh-CN" sz="3200">
                <a:solidFill>
                  <a:schemeClr val="bg1"/>
                </a:solidFill>
              </a:rPr>
              <a:t>CONTRIBUTING"</a:t>
            </a:r>
            <a:endParaRPr lang="en-US" altLang="zh-CN" sz="3200">
              <a:solidFill>
                <a:schemeClr val="bg1"/>
              </a:solidFill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altLang="zh-CN" sz="3200">
              <a:solidFill>
                <a:schemeClr val="bg1"/>
              </a:solidFill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altLang="zh-CN" sz="3200">
                <a:solidFill>
                  <a:schemeClr val="bg1"/>
                </a:solidFill>
              </a:rPr>
              <a:t>"</a:t>
            </a:r>
            <a:r>
              <a:rPr lang="zh-CN" altLang="en-US" sz="3200">
                <a:solidFill>
                  <a:schemeClr val="bg1"/>
                </a:solidFill>
              </a:rPr>
              <a:t>测试覆盖率低，建议增加单元测试</a:t>
            </a:r>
            <a:r>
              <a:rPr lang="en-US" altLang="zh-CN" sz="3200">
                <a:solidFill>
                  <a:schemeClr val="bg1"/>
                </a:solidFill>
              </a:rPr>
              <a:t>"</a:t>
            </a:r>
            <a:endParaRPr lang="en-US" altLang="zh-CN" sz="3200">
              <a:solidFill>
                <a:schemeClr val="bg1"/>
              </a:solidFill>
            </a:endParaRPr>
          </a:p>
          <a:p>
            <a:pPr lvl="1" indent="0">
              <a:buFont typeface="Arial" panose="020B0604020202020204" pitchFamily="34" charset="0"/>
              <a:buNone/>
            </a:pPr>
            <a:endParaRPr lang="en-US" altLang="zh-CN" sz="3200">
              <a:solidFill>
                <a:schemeClr val="bg1"/>
              </a:solidFill>
            </a:endParaRPr>
          </a:p>
          <a:p>
            <a:endParaRPr lang="en-US" altLang="zh-CN" sz="320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charset="0"/>
              <a:buChar char="l"/>
            </a:pPr>
            <a:r>
              <a:rPr lang="zh-CN" altLang="en-US" sz="3600">
                <a:solidFill>
                  <a:schemeClr val="bg1"/>
                </a:solidFill>
              </a:rPr>
              <a:t>展示：卡片式建议列表，每条建议包含优先级和操作步骤</a:t>
            </a:r>
            <a:endParaRPr lang="zh-CN" altLang="en-US" sz="3600">
              <a:solidFill>
                <a:schemeClr val="bg1"/>
              </a:solidFill>
            </a:endParaRPr>
          </a:p>
        </p:txBody>
      </p:sp>
      <p:pic>
        <p:nvPicPr>
          <p:cNvPr id="28" name="图片 27"/>
          <p:cNvPicPr/>
          <p:nvPr/>
        </p:nvPicPr>
        <p:blipFill>
          <a:blip r:embed="rId3"/>
          <a:stretch>
            <a:fillRect/>
          </a:stretch>
        </p:blipFill>
        <p:spPr>
          <a:xfrm rot="20460000">
            <a:off x="11813540" y="1177925"/>
            <a:ext cx="5080000" cy="5080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18288000"/>
                </a:moveTo>
                <a:lnTo>
                  <a:pt x="10287000" y="0"/>
                </a:lnTo>
                <a:lnTo>
                  <a:pt x="0" y="0"/>
                </a:lnTo>
                <a:lnTo>
                  <a:pt x="0" y="18288000"/>
                </a:lnTo>
                <a:lnTo>
                  <a:pt x="10287000" y="18288000"/>
                </a:lnTo>
                <a:close/>
              </a:path>
            </a:pathLst>
          </a:custGeom>
          <a:blipFill>
            <a:blip r:embed="rId1"/>
            <a:stretch>
              <a:fillRect l="-18560" r="-21330" b="-25400"/>
            </a:stretch>
          </a:blipFill>
        </p:spPr>
      </p:sp>
      <p:sp>
        <p:nvSpPr>
          <p:cNvPr id="3" name="Freeform 3"/>
          <p:cNvSpPr/>
          <p:nvPr/>
        </p:nvSpPr>
        <p:spPr>
          <a:xfrm rot="-576088" flipH="1">
            <a:off x="7574675" y="4046773"/>
            <a:ext cx="14607600" cy="5999812"/>
          </a:xfrm>
          <a:custGeom>
            <a:avLst/>
            <a:gdLst/>
            <a:ahLst/>
            <a:cxnLst/>
            <a:rect l="l" t="t" r="r" b="b"/>
            <a:pathLst>
              <a:path w="14607600" h="5999812">
                <a:moveTo>
                  <a:pt x="14607601" y="0"/>
                </a:moveTo>
                <a:lnTo>
                  <a:pt x="0" y="0"/>
                </a:lnTo>
                <a:lnTo>
                  <a:pt x="0" y="5999812"/>
                </a:lnTo>
                <a:lnTo>
                  <a:pt x="14607601" y="5999812"/>
                </a:lnTo>
                <a:lnTo>
                  <a:pt x="1460760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459459" flipH="1">
            <a:off x="-613629" y="-1111241"/>
            <a:ext cx="10420129" cy="4279882"/>
          </a:xfrm>
          <a:custGeom>
            <a:avLst/>
            <a:gdLst/>
            <a:ahLst/>
            <a:cxnLst/>
            <a:rect l="l" t="t" r="r" b="b"/>
            <a:pathLst>
              <a:path w="10420129" h="4279882">
                <a:moveTo>
                  <a:pt x="10420128" y="0"/>
                </a:moveTo>
                <a:lnTo>
                  <a:pt x="0" y="0"/>
                </a:lnTo>
                <a:lnTo>
                  <a:pt x="0" y="4279882"/>
                </a:lnTo>
                <a:lnTo>
                  <a:pt x="10420128" y="4279882"/>
                </a:lnTo>
                <a:lnTo>
                  <a:pt x="104201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7764815" y="3240321"/>
            <a:ext cx="11576991" cy="3806358"/>
            <a:chOff x="0" y="0"/>
            <a:chExt cx="3049084" cy="10024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49084" cy="1002498"/>
            </a:xfrm>
            <a:custGeom>
              <a:avLst/>
              <a:gdLst/>
              <a:ahLst/>
              <a:cxnLst/>
              <a:rect l="l" t="t" r="r" b="b"/>
              <a:pathLst>
                <a:path w="3049084" h="1002498">
                  <a:moveTo>
                    <a:pt x="58180" y="0"/>
                  </a:moveTo>
                  <a:lnTo>
                    <a:pt x="2990904" y="0"/>
                  </a:lnTo>
                  <a:cubicBezTo>
                    <a:pt x="3006334" y="0"/>
                    <a:pt x="3021133" y="6130"/>
                    <a:pt x="3032043" y="17040"/>
                  </a:cubicBezTo>
                  <a:cubicBezTo>
                    <a:pt x="3042954" y="27951"/>
                    <a:pt x="3049084" y="42750"/>
                    <a:pt x="3049084" y="58180"/>
                  </a:cubicBezTo>
                  <a:lnTo>
                    <a:pt x="3049084" y="944318"/>
                  </a:lnTo>
                  <a:cubicBezTo>
                    <a:pt x="3049084" y="976450"/>
                    <a:pt x="3023036" y="1002498"/>
                    <a:pt x="2990904" y="1002498"/>
                  </a:cubicBezTo>
                  <a:lnTo>
                    <a:pt x="58180" y="1002498"/>
                  </a:lnTo>
                  <a:cubicBezTo>
                    <a:pt x="26048" y="1002498"/>
                    <a:pt x="0" y="976450"/>
                    <a:pt x="0" y="944318"/>
                  </a:cubicBezTo>
                  <a:lnTo>
                    <a:pt x="0" y="58180"/>
                  </a:lnTo>
                  <a:cubicBezTo>
                    <a:pt x="0" y="26048"/>
                    <a:pt x="26048" y="0"/>
                    <a:pt x="5818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59D6">
                    <a:alpha val="0"/>
                  </a:srgbClr>
                </a:gs>
                <a:gs pos="50000">
                  <a:srgbClr val="3659D6">
                    <a:alpha val="75000"/>
                  </a:srgbClr>
                </a:gs>
                <a:gs pos="100000">
                  <a:srgbClr val="3659D6">
                    <a:alpha val="0"/>
                  </a:srgbClr>
                </a:gs>
              </a:gsLst>
              <a:lin ang="0"/>
            </a:gradFill>
            <a:ln w="9525" cap="rnd">
              <a:solidFill>
                <a:srgbClr val="00FFFF">
                  <a:alpha val="74902"/>
                </a:srgbClr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049084" cy="10405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379656" y="1978443"/>
            <a:ext cx="6764344" cy="569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505"/>
              </a:lnSpc>
              <a:spcBef>
                <a:spcPct val="0"/>
              </a:spcBef>
            </a:pPr>
            <a:r>
              <a:rPr lang="en-US" sz="33215">
                <a:solidFill>
                  <a:schemeClr val="bg1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03</a:t>
            </a:r>
            <a:endParaRPr lang="en-US" sz="33215">
              <a:solidFill>
                <a:schemeClr val="bg1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606599" y="3964952"/>
            <a:ext cx="9496425" cy="1503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30"/>
              </a:lnSpc>
              <a:spcBef>
                <a:spcPct val="0"/>
              </a:spcBef>
            </a:pPr>
            <a:r>
              <a:rPr lang="zh-CN" altLang="en-US" sz="8375" b="1">
                <a:solidFill>
                  <a:schemeClr val="bg1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技术实现</a:t>
            </a:r>
            <a:endParaRPr lang="zh-CN" altLang="en-US" sz="8375" b="1">
              <a:solidFill>
                <a:schemeClr val="bg1"/>
              </a:solidFill>
              <a:latin typeface="思源黑体-粗体 Bold" panose="020B0600000000000000" charset="-122"/>
              <a:ea typeface="思源黑体-粗体 Bold" panose="020B0600000000000000" charset="-122"/>
              <a:cs typeface="思源黑体-粗体 Bold" panose="020B0600000000000000" charset="-122"/>
              <a:sym typeface="思源黑体-粗体 Bold" panose="020B0600000000000000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753475" y="5523876"/>
            <a:ext cx="9126473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5"/>
              </a:lnSpc>
              <a:spcBef>
                <a:spcPct val="0"/>
              </a:spcBef>
            </a:pPr>
            <a:r>
              <a:rPr lang="en-US" altLang="zh-CN" sz="3255" spc="188">
                <a:solidFill>
                  <a:schemeClr val="bg1"/>
                </a:solidFill>
                <a:latin typeface="思源黑体-粗体" panose="020B0400000000000000" charset="-122"/>
                <a:ea typeface="思源黑体-粗体" panose="020B0400000000000000" charset="-122"/>
                <a:cs typeface="思源黑体-粗体" panose="020B0400000000000000" charset="-122"/>
                <a:sym typeface="思源黑体-粗体" panose="020B0400000000000000" charset="-122"/>
              </a:rPr>
              <a:t>Techcological Realization</a:t>
            </a:r>
            <a:endParaRPr lang="en-US" sz="3255" spc="188">
              <a:solidFill>
                <a:schemeClr val="bg1"/>
              </a:solidFill>
              <a:latin typeface="思源黑体-粗体" panose="020B0400000000000000" charset="-122"/>
              <a:ea typeface="思源黑体-粗体" panose="020B0400000000000000" charset="-122"/>
              <a:cs typeface="思源黑体-粗体" panose="020B0400000000000000" charset="-122"/>
              <a:sym typeface="思源黑体-粗体" panose="020B0400000000000000" charset="-122"/>
            </a:endParaRPr>
          </a:p>
        </p:txBody>
      </p:sp>
      <p:sp>
        <p:nvSpPr>
          <p:cNvPr id="11" name="AutoShape 11"/>
          <p:cNvSpPr/>
          <p:nvPr/>
        </p:nvSpPr>
        <p:spPr>
          <a:xfrm flipV="1">
            <a:off x="9992592" y="8181119"/>
            <a:ext cx="0" cy="719955"/>
          </a:xfrm>
          <a:prstGeom prst="line">
            <a:avLst/>
          </a:prstGeom>
          <a:ln w="9525" cap="flat">
            <a:solidFill>
              <a:srgbClr val="00FFFF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14231724" y="6638776"/>
            <a:ext cx="7296448" cy="7296448"/>
          </a:xfrm>
          <a:custGeom>
            <a:avLst/>
            <a:gdLst/>
            <a:ahLst/>
            <a:cxnLst/>
            <a:rect l="l" t="t" r="r" b="b"/>
            <a:pathLst>
              <a:path w="7296448" h="7296448">
                <a:moveTo>
                  <a:pt x="0" y="0"/>
                </a:moveTo>
                <a:lnTo>
                  <a:pt x="7296448" y="0"/>
                </a:lnTo>
                <a:lnTo>
                  <a:pt x="7296448" y="7296448"/>
                </a:lnTo>
                <a:lnTo>
                  <a:pt x="0" y="72964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2"/>
          <p:cNvSpPr txBox="1"/>
          <p:nvPr/>
        </p:nvSpPr>
        <p:spPr>
          <a:xfrm>
            <a:off x="7176622" y="981075"/>
            <a:ext cx="10082678" cy="797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10"/>
              </a:lnSpc>
            </a:pPr>
            <a:r>
              <a:rPr lang="en-US" sz="2220" b="1" i="1" spc="339">
                <a:solidFill>
                  <a:schemeClr val="bg1"/>
                </a:solidFill>
                <a:latin typeface="思源黑体-粗体 Italics" panose="020B0400000000000000" charset="-122"/>
                <a:ea typeface="思源黑体-粗体 Italics" panose="020B0400000000000000" charset="-122"/>
                <a:cs typeface="思源黑体-粗体 Italics" panose="020B0400000000000000" charset="-122"/>
                <a:sym typeface="思源黑体-粗体 Italics" panose="020B0400000000000000" charset="-122"/>
              </a:rPr>
              <a:t>OpenHealth </a:t>
            </a:r>
            <a:endParaRPr lang="en-US" sz="2220" b="1" i="1" spc="339">
              <a:solidFill>
                <a:schemeClr val="bg1"/>
              </a:solidFill>
              <a:latin typeface="思源黑体-粗体 Italics" panose="020B0400000000000000" charset="-122"/>
              <a:ea typeface="思源黑体-粗体 Italics" panose="020B0400000000000000" charset="-122"/>
              <a:cs typeface="思源黑体-粗体 Italics" panose="020B0400000000000000" charset="-122"/>
              <a:sym typeface="思源黑体-粗体 Italics" panose="020B0400000000000000" charset="-122"/>
            </a:endParaRPr>
          </a:p>
          <a:p>
            <a:pPr algn="r">
              <a:lnSpc>
                <a:spcPts val="3110"/>
              </a:lnSpc>
            </a:pPr>
            <a:r>
              <a:rPr lang="zh-CN" altLang="en-US" sz="2220" i="1">
                <a:solidFill>
                  <a:schemeClr val="bg1"/>
                </a:solidFill>
                <a:latin typeface="字由点字倔强黑 Italics" panose="00020600040101010101" charset="-122"/>
                <a:ea typeface="字由点字倔强黑 Italics" panose="00020600040101010101" charset="-122"/>
                <a:cs typeface="字由点字倔强黑 Italics" panose="00020600040101010101" charset="-122"/>
                <a:sym typeface="字由点字倔强黑 Italics" panose="00020600040101010101" charset="-122"/>
              </a:rPr>
              <a:t>开源项目智能健康助手</a:t>
            </a:r>
            <a:endParaRPr lang="en-US" sz="2220" i="1" spc="339">
              <a:solidFill>
                <a:srgbClr val="388CCB"/>
              </a:solidFill>
              <a:latin typeface="思源黑体-粗体 Italics" panose="020B0400000000000000" charset="-122"/>
              <a:ea typeface="思源黑体-粗体 Italics" panose="020B0400000000000000" charset="-122"/>
              <a:cs typeface="思源黑体-粗体 Italics" panose="020B0400000000000000" charset="-122"/>
              <a:sym typeface="思源黑体-粗体 Italics" panose="020B0400000000000000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F42">
                <a:alpha val="100000"/>
              </a:srgbClr>
            </a:gs>
            <a:gs pos="100000">
              <a:srgbClr val="030B1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61515" y="-2626485"/>
            <a:ext cx="5252970" cy="5252970"/>
          </a:xfrm>
          <a:custGeom>
            <a:avLst/>
            <a:gdLst/>
            <a:ahLst/>
            <a:cxnLst/>
            <a:rect l="l" t="t" r="r" b="b"/>
            <a:pathLst>
              <a:path w="5252970" h="5252970">
                <a:moveTo>
                  <a:pt x="0" y="0"/>
                </a:moveTo>
                <a:lnTo>
                  <a:pt x="5252970" y="0"/>
                </a:lnTo>
                <a:lnTo>
                  <a:pt x="5252970" y="5252970"/>
                </a:lnTo>
                <a:lnTo>
                  <a:pt x="0" y="525297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9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-642084" y="626003"/>
            <a:ext cx="6477790" cy="1454043"/>
            <a:chOff x="0" y="0"/>
            <a:chExt cx="1810520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10520" cy="406400"/>
            </a:xfrm>
            <a:custGeom>
              <a:avLst/>
              <a:gdLst/>
              <a:ahLst/>
              <a:cxnLst/>
              <a:rect l="l" t="t" r="r" b="b"/>
              <a:pathLst>
                <a:path w="1810520" h="406400">
                  <a:moveTo>
                    <a:pt x="160732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607320" y="406400"/>
                  </a:lnTo>
                  <a:lnTo>
                    <a:pt x="1810520" y="203200"/>
                  </a:lnTo>
                  <a:lnTo>
                    <a:pt x="1607320" y="0"/>
                  </a:lnTo>
                  <a:close/>
                </a:path>
              </a:pathLst>
            </a:custGeom>
            <a:gradFill rotWithShape="1">
              <a:gsLst>
                <a:gs pos="0">
                  <a:srgbClr val="3659D6">
                    <a:alpha val="0"/>
                  </a:srgbClr>
                </a:gs>
                <a:gs pos="50000">
                  <a:srgbClr val="3659D6">
                    <a:alpha val="75000"/>
                  </a:srgbClr>
                </a:gs>
                <a:gs pos="100000">
                  <a:srgbClr val="3659D6">
                    <a:alpha val="0"/>
                  </a:srgbClr>
                </a:gs>
              </a:gsLst>
              <a:lin ang="0"/>
            </a:gradFill>
            <a:ln w="9525" cap="sq">
              <a:solidFill>
                <a:srgbClr val="00FFFF">
                  <a:alpha val="74902"/>
                </a:srgbClr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69622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427102" y="983229"/>
            <a:ext cx="0" cy="719955"/>
          </a:xfrm>
          <a:prstGeom prst="line">
            <a:avLst/>
          </a:prstGeom>
          <a:ln w="9525" cap="flat">
            <a:solidFill>
              <a:srgbClr val="00FFFF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-4567204" y="6090237"/>
            <a:ext cx="9134407" cy="9134407"/>
          </a:xfrm>
          <a:custGeom>
            <a:avLst/>
            <a:gdLst/>
            <a:ahLst/>
            <a:cxnLst/>
            <a:rect l="l" t="t" r="r" b="b"/>
            <a:pathLst>
              <a:path w="9134407" h="9134407">
                <a:moveTo>
                  <a:pt x="0" y="0"/>
                </a:moveTo>
                <a:lnTo>
                  <a:pt x="9134408" y="0"/>
                </a:lnTo>
                <a:lnTo>
                  <a:pt x="9134408" y="9134408"/>
                </a:lnTo>
                <a:lnTo>
                  <a:pt x="0" y="913440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4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>
            <p:custDataLst>
              <p:tags r:id="rId3"/>
            </p:custDataLst>
          </p:nvPr>
        </p:nvGrpSpPr>
        <p:grpSpPr>
          <a:xfrm rot="0">
            <a:off x="1028700" y="2988970"/>
            <a:ext cx="6668257" cy="2470678"/>
            <a:chOff x="0" y="0"/>
            <a:chExt cx="1756249" cy="650714"/>
          </a:xfrm>
        </p:grpSpPr>
        <p:sp>
          <p:nvSpPr>
            <p:cNvPr id="9" name="Freeform 9"/>
            <p:cNvSpPr/>
            <p:nvPr>
              <p:custDataLst>
                <p:tags r:id="rId4"/>
              </p:custDataLst>
            </p:nvPr>
          </p:nvSpPr>
          <p:spPr>
            <a:xfrm>
              <a:off x="0" y="0"/>
              <a:ext cx="1756249" cy="650714"/>
            </a:xfrm>
            <a:custGeom>
              <a:avLst/>
              <a:gdLst/>
              <a:ahLst/>
              <a:cxnLst/>
              <a:rect l="l" t="t" r="r" b="b"/>
              <a:pathLst>
                <a:path w="1756249" h="650714">
                  <a:moveTo>
                    <a:pt x="66178" y="0"/>
                  </a:moveTo>
                  <a:lnTo>
                    <a:pt x="1690071" y="0"/>
                  </a:lnTo>
                  <a:cubicBezTo>
                    <a:pt x="1707622" y="0"/>
                    <a:pt x="1724455" y="6972"/>
                    <a:pt x="1736866" y="19383"/>
                  </a:cubicBezTo>
                  <a:cubicBezTo>
                    <a:pt x="1749276" y="31794"/>
                    <a:pt x="1756249" y="48626"/>
                    <a:pt x="1756249" y="66178"/>
                  </a:cubicBezTo>
                  <a:lnTo>
                    <a:pt x="1756249" y="584536"/>
                  </a:lnTo>
                  <a:cubicBezTo>
                    <a:pt x="1756249" y="621085"/>
                    <a:pt x="1726620" y="650714"/>
                    <a:pt x="1690071" y="650714"/>
                  </a:cubicBezTo>
                  <a:lnTo>
                    <a:pt x="66178" y="650714"/>
                  </a:lnTo>
                  <a:cubicBezTo>
                    <a:pt x="48626" y="650714"/>
                    <a:pt x="31794" y="643741"/>
                    <a:pt x="19383" y="631331"/>
                  </a:cubicBezTo>
                  <a:cubicBezTo>
                    <a:pt x="6972" y="618920"/>
                    <a:pt x="0" y="602087"/>
                    <a:pt x="0" y="584536"/>
                  </a:cubicBezTo>
                  <a:lnTo>
                    <a:pt x="0" y="66178"/>
                  </a:lnTo>
                  <a:cubicBezTo>
                    <a:pt x="0" y="48626"/>
                    <a:pt x="6972" y="31794"/>
                    <a:pt x="19383" y="19383"/>
                  </a:cubicBezTo>
                  <a:cubicBezTo>
                    <a:pt x="31794" y="6972"/>
                    <a:pt x="48626" y="0"/>
                    <a:pt x="6617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59D6">
                    <a:alpha val="0"/>
                  </a:srgbClr>
                </a:gs>
                <a:gs pos="50000">
                  <a:srgbClr val="3659D6">
                    <a:alpha val="75000"/>
                  </a:srgbClr>
                </a:gs>
                <a:gs pos="100000">
                  <a:srgbClr val="3659D6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9525" cap="rnd">
              <a:solidFill>
                <a:srgbClr val="00FFFF">
                  <a:alpha val="74902"/>
                </a:srgbClr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56249" cy="6888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1" name="Group 11"/>
          <p:cNvGrpSpPr/>
          <p:nvPr>
            <p:custDataLst>
              <p:tags r:id="rId5"/>
            </p:custDataLst>
          </p:nvPr>
        </p:nvGrpSpPr>
        <p:grpSpPr>
          <a:xfrm rot="0">
            <a:off x="10591043" y="2988970"/>
            <a:ext cx="6668257" cy="2470678"/>
            <a:chOff x="0" y="0"/>
            <a:chExt cx="1756249" cy="650714"/>
          </a:xfrm>
        </p:grpSpPr>
        <p:sp>
          <p:nvSpPr>
            <p:cNvPr id="12" name="Freeform 12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756249" cy="650714"/>
            </a:xfrm>
            <a:custGeom>
              <a:avLst/>
              <a:gdLst/>
              <a:ahLst/>
              <a:cxnLst/>
              <a:rect l="l" t="t" r="r" b="b"/>
              <a:pathLst>
                <a:path w="1756249" h="650714">
                  <a:moveTo>
                    <a:pt x="66178" y="0"/>
                  </a:moveTo>
                  <a:lnTo>
                    <a:pt x="1690071" y="0"/>
                  </a:lnTo>
                  <a:cubicBezTo>
                    <a:pt x="1707622" y="0"/>
                    <a:pt x="1724455" y="6972"/>
                    <a:pt x="1736866" y="19383"/>
                  </a:cubicBezTo>
                  <a:cubicBezTo>
                    <a:pt x="1749276" y="31794"/>
                    <a:pt x="1756249" y="48626"/>
                    <a:pt x="1756249" y="66178"/>
                  </a:cubicBezTo>
                  <a:lnTo>
                    <a:pt x="1756249" y="584536"/>
                  </a:lnTo>
                  <a:cubicBezTo>
                    <a:pt x="1756249" y="621085"/>
                    <a:pt x="1726620" y="650714"/>
                    <a:pt x="1690071" y="650714"/>
                  </a:cubicBezTo>
                  <a:lnTo>
                    <a:pt x="66178" y="650714"/>
                  </a:lnTo>
                  <a:cubicBezTo>
                    <a:pt x="48626" y="650714"/>
                    <a:pt x="31794" y="643741"/>
                    <a:pt x="19383" y="631331"/>
                  </a:cubicBezTo>
                  <a:cubicBezTo>
                    <a:pt x="6972" y="618920"/>
                    <a:pt x="0" y="602087"/>
                    <a:pt x="0" y="584536"/>
                  </a:cubicBezTo>
                  <a:lnTo>
                    <a:pt x="0" y="66178"/>
                  </a:lnTo>
                  <a:cubicBezTo>
                    <a:pt x="0" y="48626"/>
                    <a:pt x="6972" y="31794"/>
                    <a:pt x="19383" y="19383"/>
                  </a:cubicBezTo>
                  <a:cubicBezTo>
                    <a:pt x="31794" y="6972"/>
                    <a:pt x="48626" y="0"/>
                    <a:pt x="6617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59D6">
                    <a:alpha val="0"/>
                  </a:srgbClr>
                </a:gs>
                <a:gs pos="50000">
                  <a:srgbClr val="3659D6">
                    <a:alpha val="75000"/>
                  </a:srgbClr>
                </a:gs>
                <a:gs pos="100000">
                  <a:srgbClr val="3659D6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9525" cap="rnd">
              <a:solidFill>
                <a:srgbClr val="00FFFF">
                  <a:alpha val="74902"/>
                </a:srgbClr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56249" cy="6888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4" name="Group 14"/>
          <p:cNvGrpSpPr/>
          <p:nvPr>
            <p:custDataLst>
              <p:tags r:id="rId7"/>
            </p:custDataLst>
          </p:nvPr>
        </p:nvGrpSpPr>
        <p:grpSpPr>
          <a:xfrm rot="0">
            <a:off x="1028700" y="6094791"/>
            <a:ext cx="6668257" cy="2470678"/>
            <a:chOff x="0" y="0"/>
            <a:chExt cx="1756249" cy="650714"/>
          </a:xfrm>
        </p:grpSpPr>
        <p:sp>
          <p:nvSpPr>
            <p:cNvPr id="15" name="Freeform 15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756249" cy="650714"/>
            </a:xfrm>
            <a:custGeom>
              <a:avLst/>
              <a:gdLst/>
              <a:ahLst/>
              <a:cxnLst/>
              <a:rect l="l" t="t" r="r" b="b"/>
              <a:pathLst>
                <a:path w="1756249" h="650714">
                  <a:moveTo>
                    <a:pt x="66178" y="0"/>
                  </a:moveTo>
                  <a:lnTo>
                    <a:pt x="1690071" y="0"/>
                  </a:lnTo>
                  <a:cubicBezTo>
                    <a:pt x="1707622" y="0"/>
                    <a:pt x="1724455" y="6972"/>
                    <a:pt x="1736866" y="19383"/>
                  </a:cubicBezTo>
                  <a:cubicBezTo>
                    <a:pt x="1749276" y="31794"/>
                    <a:pt x="1756249" y="48626"/>
                    <a:pt x="1756249" y="66178"/>
                  </a:cubicBezTo>
                  <a:lnTo>
                    <a:pt x="1756249" y="584536"/>
                  </a:lnTo>
                  <a:cubicBezTo>
                    <a:pt x="1756249" y="621085"/>
                    <a:pt x="1726620" y="650714"/>
                    <a:pt x="1690071" y="650714"/>
                  </a:cubicBezTo>
                  <a:lnTo>
                    <a:pt x="66178" y="650714"/>
                  </a:lnTo>
                  <a:cubicBezTo>
                    <a:pt x="48626" y="650714"/>
                    <a:pt x="31794" y="643741"/>
                    <a:pt x="19383" y="631331"/>
                  </a:cubicBezTo>
                  <a:cubicBezTo>
                    <a:pt x="6972" y="618920"/>
                    <a:pt x="0" y="602087"/>
                    <a:pt x="0" y="584536"/>
                  </a:cubicBezTo>
                  <a:lnTo>
                    <a:pt x="0" y="66178"/>
                  </a:lnTo>
                  <a:cubicBezTo>
                    <a:pt x="0" y="48626"/>
                    <a:pt x="6972" y="31794"/>
                    <a:pt x="19383" y="19383"/>
                  </a:cubicBezTo>
                  <a:cubicBezTo>
                    <a:pt x="31794" y="6972"/>
                    <a:pt x="48626" y="0"/>
                    <a:pt x="6617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59D6">
                    <a:alpha val="0"/>
                  </a:srgbClr>
                </a:gs>
                <a:gs pos="50000">
                  <a:srgbClr val="3659D6">
                    <a:alpha val="75000"/>
                  </a:srgbClr>
                </a:gs>
                <a:gs pos="100000">
                  <a:srgbClr val="3659D6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9525" cap="rnd">
              <a:solidFill>
                <a:srgbClr val="00FFFF">
                  <a:alpha val="74902"/>
                </a:srgbClr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756249" cy="6888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7" name="Group 17"/>
          <p:cNvGrpSpPr/>
          <p:nvPr>
            <p:custDataLst>
              <p:tags r:id="rId9"/>
            </p:custDataLst>
          </p:nvPr>
        </p:nvGrpSpPr>
        <p:grpSpPr>
          <a:xfrm rot="0">
            <a:off x="10591043" y="6094791"/>
            <a:ext cx="6668257" cy="2470678"/>
            <a:chOff x="0" y="0"/>
            <a:chExt cx="1756249" cy="650714"/>
          </a:xfrm>
        </p:grpSpPr>
        <p:sp>
          <p:nvSpPr>
            <p:cNvPr id="18" name="Freeform 18"/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1756249" cy="650714"/>
            </a:xfrm>
            <a:custGeom>
              <a:avLst/>
              <a:gdLst/>
              <a:ahLst/>
              <a:cxnLst/>
              <a:rect l="l" t="t" r="r" b="b"/>
              <a:pathLst>
                <a:path w="1756249" h="650714">
                  <a:moveTo>
                    <a:pt x="66178" y="0"/>
                  </a:moveTo>
                  <a:lnTo>
                    <a:pt x="1690071" y="0"/>
                  </a:lnTo>
                  <a:cubicBezTo>
                    <a:pt x="1707622" y="0"/>
                    <a:pt x="1724455" y="6972"/>
                    <a:pt x="1736866" y="19383"/>
                  </a:cubicBezTo>
                  <a:cubicBezTo>
                    <a:pt x="1749276" y="31794"/>
                    <a:pt x="1756249" y="48626"/>
                    <a:pt x="1756249" y="66178"/>
                  </a:cubicBezTo>
                  <a:lnTo>
                    <a:pt x="1756249" y="584536"/>
                  </a:lnTo>
                  <a:cubicBezTo>
                    <a:pt x="1756249" y="621085"/>
                    <a:pt x="1726620" y="650714"/>
                    <a:pt x="1690071" y="650714"/>
                  </a:cubicBezTo>
                  <a:lnTo>
                    <a:pt x="66178" y="650714"/>
                  </a:lnTo>
                  <a:cubicBezTo>
                    <a:pt x="48626" y="650714"/>
                    <a:pt x="31794" y="643741"/>
                    <a:pt x="19383" y="631331"/>
                  </a:cubicBezTo>
                  <a:cubicBezTo>
                    <a:pt x="6972" y="618920"/>
                    <a:pt x="0" y="602087"/>
                    <a:pt x="0" y="584536"/>
                  </a:cubicBezTo>
                  <a:lnTo>
                    <a:pt x="0" y="66178"/>
                  </a:lnTo>
                  <a:cubicBezTo>
                    <a:pt x="0" y="48626"/>
                    <a:pt x="6972" y="31794"/>
                    <a:pt x="19383" y="19383"/>
                  </a:cubicBezTo>
                  <a:cubicBezTo>
                    <a:pt x="31794" y="6972"/>
                    <a:pt x="48626" y="0"/>
                    <a:pt x="6617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59D6">
                    <a:alpha val="0"/>
                  </a:srgbClr>
                </a:gs>
                <a:gs pos="50000">
                  <a:srgbClr val="3659D6">
                    <a:alpha val="75000"/>
                  </a:srgbClr>
                </a:gs>
                <a:gs pos="100000">
                  <a:srgbClr val="3659D6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9525" cap="rnd">
              <a:solidFill>
                <a:srgbClr val="00FFFF">
                  <a:alpha val="74902"/>
                </a:srgbClr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756249" cy="6888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20" name="Group 20"/>
          <p:cNvGrpSpPr/>
          <p:nvPr>
            <p:custDataLst>
              <p:tags r:id="rId11"/>
            </p:custDataLst>
          </p:nvPr>
        </p:nvGrpSpPr>
        <p:grpSpPr>
          <a:xfrm rot="5400000">
            <a:off x="6595989" y="3196790"/>
            <a:ext cx="5096021" cy="5096021"/>
            <a:chOff x="0" y="0"/>
            <a:chExt cx="812800" cy="812800"/>
          </a:xfrm>
        </p:grpSpPr>
        <p:sp>
          <p:nvSpPr>
            <p:cNvPr id="21" name="Freeform 21"/>
            <p:cNvSpPr/>
            <p:nvPr>
              <p:custDataLst>
                <p:tags r:id="rId12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59D6">
                    <a:alpha val="0"/>
                  </a:srgbClr>
                </a:gs>
                <a:gs pos="50000">
                  <a:srgbClr val="3659D6">
                    <a:alpha val="100000"/>
                  </a:srgbClr>
                </a:gs>
                <a:gs pos="100000">
                  <a:srgbClr val="3659D6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9525" cap="sq">
              <a:solidFill>
                <a:srgbClr val="00FFFF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23" name="Group 23"/>
          <p:cNvGrpSpPr/>
          <p:nvPr>
            <p:custDataLst>
              <p:tags r:id="rId13"/>
            </p:custDataLst>
          </p:nvPr>
        </p:nvGrpSpPr>
        <p:grpSpPr>
          <a:xfrm rot="0">
            <a:off x="1415746" y="2639577"/>
            <a:ext cx="3151458" cy="698786"/>
            <a:chOff x="0" y="0"/>
            <a:chExt cx="1832826" cy="406400"/>
          </a:xfrm>
        </p:grpSpPr>
        <p:sp>
          <p:nvSpPr>
            <p:cNvPr id="24" name="Freeform 24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832826" cy="406400"/>
            </a:xfrm>
            <a:custGeom>
              <a:avLst/>
              <a:gdLst/>
              <a:ahLst/>
              <a:cxnLst/>
              <a:rect l="l" t="t" r="r" b="b"/>
              <a:pathLst>
                <a:path w="1832826" h="406400">
                  <a:moveTo>
                    <a:pt x="1629626" y="0"/>
                  </a:moveTo>
                  <a:cubicBezTo>
                    <a:pt x="1741850" y="0"/>
                    <a:pt x="1832826" y="90976"/>
                    <a:pt x="1832826" y="203200"/>
                  </a:cubicBezTo>
                  <a:cubicBezTo>
                    <a:pt x="1832826" y="315424"/>
                    <a:pt x="1741850" y="406400"/>
                    <a:pt x="162962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832826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26" name="Group 26"/>
          <p:cNvGrpSpPr/>
          <p:nvPr>
            <p:custDataLst>
              <p:tags r:id="rId15"/>
            </p:custDataLst>
          </p:nvPr>
        </p:nvGrpSpPr>
        <p:grpSpPr>
          <a:xfrm rot="0">
            <a:off x="13561197" y="2639577"/>
            <a:ext cx="3151458" cy="698786"/>
            <a:chOff x="0" y="0"/>
            <a:chExt cx="1832826" cy="406400"/>
          </a:xfrm>
        </p:grpSpPr>
        <p:sp>
          <p:nvSpPr>
            <p:cNvPr id="27" name="Freeform 27"/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1832826" cy="406400"/>
            </a:xfrm>
            <a:custGeom>
              <a:avLst/>
              <a:gdLst/>
              <a:ahLst/>
              <a:cxnLst/>
              <a:rect l="l" t="t" r="r" b="b"/>
              <a:pathLst>
                <a:path w="1832826" h="406400">
                  <a:moveTo>
                    <a:pt x="1629626" y="0"/>
                  </a:moveTo>
                  <a:cubicBezTo>
                    <a:pt x="1741850" y="0"/>
                    <a:pt x="1832826" y="90976"/>
                    <a:pt x="1832826" y="203200"/>
                  </a:cubicBezTo>
                  <a:cubicBezTo>
                    <a:pt x="1832826" y="315424"/>
                    <a:pt x="1741850" y="406400"/>
                    <a:pt x="162962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832826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29" name="Group 29"/>
          <p:cNvGrpSpPr/>
          <p:nvPr>
            <p:custDataLst>
              <p:tags r:id="rId17"/>
            </p:custDataLst>
          </p:nvPr>
        </p:nvGrpSpPr>
        <p:grpSpPr>
          <a:xfrm rot="0">
            <a:off x="1415746" y="5745398"/>
            <a:ext cx="3151458" cy="698786"/>
            <a:chOff x="0" y="0"/>
            <a:chExt cx="1832826" cy="406400"/>
          </a:xfrm>
        </p:grpSpPr>
        <p:sp>
          <p:nvSpPr>
            <p:cNvPr id="30" name="Freeform 30"/>
            <p:cNvSpPr/>
            <p:nvPr>
              <p:custDataLst>
                <p:tags r:id="rId18"/>
              </p:custDataLst>
            </p:nvPr>
          </p:nvSpPr>
          <p:spPr>
            <a:xfrm>
              <a:off x="0" y="0"/>
              <a:ext cx="1832826" cy="406400"/>
            </a:xfrm>
            <a:custGeom>
              <a:avLst/>
              <a:gdLst/>
              <a:ahLst/>
              <a:cxnLst/>
              <a:rect l="l" t="t" r="r" b="b"/>
              <a:pathLst>
                <a:path w="1832826" h="406400">
                  <a:moveTo>
                    <a:pt x="1629626" y="0"/>
                  </a:moveTo>
                  <a:cubicBezTo>
                    <a:pt x="1741850" y="0"/>
                    <a:pt x="1832826" y="90976"/>
                    <a:pt x="1832826" y="203200"/>
                  </a:cubicBezTo>
                  <a:cubicBezTo>
                    <a:pt x="1832826" y="315424"/>
                    <a:pt x="1741850" y="406400"/>
                    <a:pt x="162962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832826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32" name="Group 32"/>
          <p:cNvGrpSpPr/>
          <p:nvPr>
            <p:custDataLst>
              <p:tags r:id="rId19"/>
            </p:custDataLst>
          </p:nvPr>
        </p:nvGrpSpPr>
        <p:grpSpPr>
          <a:xfrm rot="0">
            <a:off x="13561197" y="5745398"/>
            <a:ext cx="3151458" cy="698786"/>
            <a:chOff x="0" y="0"/>
            <a:chExt cx="1832826" cy="406400"/>
          </a:xfrm>
        </p:grpSpPr>
        <p:sp>
          <p:nvSpPr>
            <p:cNvPr id="33" name="Freeform 33"/>
            <p:cNvSpPr/>
            <p:nvPr>
              <p:custDataLst>
                <p:tags r:id="rId20"/>
              </p:custDataLst>
            </p:nvPr>
          </p:nvSpPr>
          <p:spPr>
            <a:xfrm>
              <a:off x="0" y="0"/>
              <a:ext cx="1832826" cy="406400"/>
            </a:xfrm>
            <a:custGeom>
              <a:avLst/>
              <a:gdLst/>
              <a:ahLst/>
              <a:cxnLst/>
              <a:rect l="l" t="t" r="r" b="b"/>
              <a:pathLst>
                <a:path w="1832826" h="406400">
                  <a:moveTo>
                    <a:pt x="1629626" y="0"/>
                  </a:moveTo>
                  <a:cubicBezTo>
                    <a:pt x="1741850" y="0"/>
                    <a:pt x="1832826" y="90976"/>
                    <a:pt x="1832826" y="203200"/>
                  </a:cubicBezTo>
                  <a:cubicBezTo>
                    <a:pt x="1832826" y="315424"/>
                    <a:pt x="1741850" y="406400"/>
                    <a:pt x="162962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1832826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35" name="Freeform 35"/>
          <p:cNvSpPr/>
          <p:nvPr>
            <p:custDataLst>
              <p:tags r:id="rId21"/>
            </p:custDataLst>
          </p:nvPr>
        </p:nvSpPr>
        <p:spPr>
          <a:xfrm>
            <a:off x="6981545" y="3620189"/>
            <a:ext cx="4324910" cy="4249224"/>
          </a:xfrm>
          <a:custGeom>
            <a:avLst/>
            <a:gdLst/>
            <a:ahLst/>
            <a:cxnLst/>
            <a:rect l="l" t="t" r="r" b="b"/>
            <a:pathLst>
              <a:path w="4324910" h="4249224">
                <a:moveTo>
                  <a:pt x="0" y="0"/>
                </a:moveTo>
                <a:lnTo>
                  <a:pt x="4324910" y="0"/>
                </a:lnTo>
                <a:lnTo>
                  <a:pt x="4324910" y="4249224"/>
                </a:lnTo>
                <a:lnTo>
                  <a:pt x="0" y="4249224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</p:sp>
      <p:sp>
        <p:nvSpPr>
          <p:cNvPr id="36" name="Freeform 36"/>
          <p:cNvSpPr/>
          <p:nvPr>
            <p:custDataLst>
              <p:tags r:id="rId23"/>
            </p:custDataLst>
          </p:nvPr>
        </p:nvSpPr>
        <p:spPr>
          <a:xfrm>
            <a:off x="7293571" y="4224309"/>
            <a:ext cx="3700858" cy="2997695"/>
          </a:xfrm>
          <a:custGeom>
            <a:avLst/>
            <a:gdLst/>
            <a:ahLst/>
            <a:cxnLst/>
            <a:rect l="l" t="t" r="r" b="b"/>
            <a:pathLst>
              <a:path w="3700858" h="2997695">
                <a:moveTo>
                  <a:pt x="0" y="0"/>
                </a:moveTo>
                <a:lnTo>
                  <a:pt x="3700858" y="0"/>
                </a:lnTo>
                <a:lnTo>
                  <a:pt x="3700858" y="2997695"/>
                </a:lnTo>
                <a:lnTo>
                  <a:pt x="0" y="2997695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762705" y="887979"/>
            <a:ext cx="5073001" cy="80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65"/>
              </a:lnSpc>
              <a:spcBef>
                <a:spcPct val="0"/>
              </a:spcBef>
            </a:pPr>
            <a:r>
              <a:rPr lang="zh-CN" altLang="en-US" sz="4475" b="1">
                <a:solidFill>
                  <a:schemeClr val="bg1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技术架构选择</a:t>
            </a:r>
            <a:endParaRPr lang="zh-CN" altLang="en-US" sz="4475" b="1">
              <a:solidFill>
                <a:schemeClr val="bg1"/>
              </a:solidFill>
              <a:latin typeface="思源黑体-粗体 Bold" panose="020B0600000000000000" charset="-122"/>
              <a:ea typeface="思源黑体-粗体 Bold" panose="020B0600000000000000" charset="-122"/>
              <a:cs typeface="思源黑体-粗体 Bold" panose="020B0600000000000000" charset="-122"/>
              <a:sym typeface="思源黑体-粗体 Bold" panose="020B0600000000000000" charset="-122"/>
            </a:endParaRPr>
          </a:p>
        </p:txBody>
      </p:sp>
      <p:sp>
        <p:nvSpPr>
          <p:cNvPr id="38" name="TextBox 38"/>
          <p:cNvSpPr txBox="1"/>
          <p:nvPr>
            <p:custDataLst>
              <p:tags r:id="rId25"/>
            </p:custDataLst>
          </p:nvPr>
        </p:nvSpPr>
        <p:spPr>
          <a:xfrm>
            <a:off x="1598567" y="2733525"/>
            <a:ext cx="2764261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5"/>
              </a:lnSpc>
              <a:spcBef>
                <a:spcPct val="0"/>
              </a:spcBef>
            </a:pPr>
            <a:r>
              <a:rPr lang="en-US" sz="2760" b="1">
                <a:solidFill>
                  <a:srgbClr val="041F42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01</a:t>
            </a:r>
            <a:endParaRPr lang="en-US" sz="2760" b="1">
              <a:solidFill>
                <a:srgbClr val="041F42"/>
              </a:solidFill>
              <a:latin typeface="思源黑体-粗体 Bold" panose="020B0600000000000000" charset="-122"/>
              <a:ea typeface="思源黑体-粗体 Bold" panose="020B0600000000000000" charset="-122"/>
              <a:cs typeface="思源黑体-粗体 Bold" panose="020B0600000000000000" charset="-122"/>
              <a:sym typeface="思源黑体-粗体 Bold" panose="020B0600000000000000" charset="-122"/>
            </a:endParaRPr>
          </a:p>
        </p:txBody>
      </p:sp>
      <p:sp>
        <p:nvSpPr>
          <p:cNvPr id="39" name="TextBox 39"/>
          <p:cNvSpPr txBox="1"/>
          <p:nvPr>
            <p:custDataLst>
              <p:tags r:id="rId26"/>
            </p:custDataLst>
          </p:nvPr>
        </p:nvSpPr>
        <p:spPr>
          <a:xfrm>
            <a:off x="13744018" y="2733525"/>
            <a:ext cx="2764261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5"/>
              </a:lnSpc>
              <a:spcBef>
                <a:spcPct val="0"/>
              </a:spcBef>
            </a:pPr>
            <a:r>
              <a:rPr lang="en-US" sz="2760" b="1">
                <a:solidFill>
                  <a:srgbClr val="041F42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03</a:t>
            </a:r>
            <a:endParaRPr lang="en-US" sz="2760" b="1">
              <a:solidFill>
                <a:srgbClr val="041F42"/>
              </a:solidFill>
              <a:latin typeface="思源黑体-粗体 Bold" panose="020B0600000000000000" charset="-122"/>
              <a:ea typeface="思源黑体-粗体 Bold" panose="020B0600000000000000" charset="-122"/>
              <a:cs typeface="思源黑体-粗体 Bold" panose="020B0600000000000000" charset="-122"/>
              <a:sym typeface="思源黑体-粗体 Bold" panose="020B0600000000000000" charset="-122"/>
            </a:endParaRPr>
          </a:p>
        </p:txBody>
      </p:sp>
      <p:sp>
        <p:nvSpPr>
          <p:cNvPr id="40" name="TextBox 40"/>
          <p:cNvSpPr txBox="1"/>
          <p:nvPr>
            <p:custDataLst>
              <p:tags r:id="rId27"/>
            </p:custDataLst>
          </p:nvPr>
        </p:nvSpPr>
        <p:spPr>
          <a:xfrm>
            <a:off x="1598567" y="5839346"/>
            <a:ext cx="2764261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5"/>
              </a:lnSpc>
              <a:spcBef>
                <a:spcPct val="0"/>
              </a:spcBef>
            </a:pPr>
            <a:r>
              <a:rPr lang="en-US" sz="2760" b="1">
                <a:solidFill>
                  <a:srgbClr val="041F42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02</a:t>
            </a:r>
            <a:endParaRPr lang="en-US" sz="2760" b="1">
              <a:solidFill>
                <a:srgbClr val="041F42"/>
              </a:solidFill>
              <a:latin typeface="思源黑体-粗体 Bold" panose="020B0600000000000000" charset="-122"/>
              <a:ea typeface="思源黑体-粗体 Bold" panose="020B0600000000000000" charset="-122"/>
              <a:cs typeface="思源黑体-粗体 Bold" panose="020B0600000000000000" charset="-122"/>
              <a:sym typeface="思源黑体-粗体 Bold" panose="020B0600000000000000" charset="-122"/>
            </a:endParaRPr>
          </a:p>
        </p:txBody>
      </p:sp>
      <p:sp>
        <p:nvSpPr>
          <p:cNvPr id="41" name="TextBox 41"/>
          <p:cNvSpPr txBox="1"/>
          <p:nvPr>
            <p:custDataLst>
              <p:tags r:id="rId28"/>
            </p:custDataLst>
          </p:nvPr>
        </p:nvSpPr>
        <p:spPr>
          <a:xfrm>
            <a:off x="13744018" y="5839346"/>
            <a:ext cx="2764261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5"/>
              </a:lnSpc>
              <a:spcBef>
                <a:spcPct val="0"/>
              </a:spcBef>
            </a:pPr>
            <a:r>
              <a:rPr lang="en-US" sz="2760" b="1">
                <a:solidFill>
                  <a:srgbClr val="041F42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04</a:t>
            </a:r>
            <a:endParaRPr lang="en-US" sz="2760" b="1">
              <a:solidFill>
                <a:srgbClr val="041F42"/>
              </a:solidFill>
              <a:latin typeface="思源黑体-粗体 Bold" panose="020B0600000000000000" charset="-122"/>
              <a:ea typeface="思源黑体-粗体 Bold" panose="020B0600000000000000" charset="-122"/>
              <a:cs typeface="思源黑体-粗体 Bold" panose="020B0600000000000000" charset="-122"/>
              <a:sym typeface="思源黑体-粗体 Bold" panose="020B0600000000000000" charset="-122"/>
            </a:endParaRPr>
          </a:p>
        </p:txBody>
      </p:sp>
      <p:sp>
        <p:nvSpPr>
          <p:cNvPr id="42" name="TextBox 42"/>
          <p:cNvSpPr txBox="1"/>
          <p:nvPr>
            <p:custDataLst>
              <p:tags r:id="rId29"/>
            </p:custDataLst>
          </p:nvPr>
        </p:nvSpPr>
        <p:spPr>
          <a:xfrm>
            <a:off x="1598567" y="3543989"/>
            <a:ext cx="4544806" cy="1538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6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轻量级</a:t>
            </a:r>
            <a:r>
              <a:rPr lang="en-US" altLang="zh-CN" sz="36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Web</a:t>
            </a:r>
            <a:r>
              <a:rPr lang="zh-CN" altLang="en-US" sz="36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框架：</a:t>
            </a:r>
            <a:endParaRPr lang="zh-CN" altLang="en-US" sz="3600">
              <a:solidFill>
                <a:srgbClr val="FFFFFF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思源黑体-细体" panose="020B0200000000000000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32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Flask</a:t>
            </a:r>
            <a:r>
              <a:rPr lang="zh-CN" altLang="en-US" sz="32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（</a:t>
            </a:r>
            <a:r>
              <a:rPr lang="en-US" altLang="zh-CN" sz="32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Python</a:t>
            </a:r>
            <a:r>
              <a:rPr lang="zh-CN" altLang="en-US" sz="32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）作为后端服务</a:t>
            </a:r>
            <a:r>
              <a:rPr lang="en-US" sz="32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。</a:t>
            </a:r>
            <a:endParaRPr lang="en-US" sz="3200">
              <a:solidFill>
                <a:srgbClr val="FFFFFF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思源黑体-细体" panose="020B0200000000000000" charset="-122"/>
            </a:endParaRPr>
          </a:p>
        </p:txBody>
      </p:sp>
      <p:sp>
        <p:nvSpPr>
          <p:cNvPr id="43" name="TextBox 43"/>
          <p:cNvSpPr txBox="1"/>
          <p:nvPr>
            <p:custDataLst>
              <p:tags r:id="rId30"/>
            </p:custDataLst>
          </p:nvPr>
        </p:nvSpPr>
        <p:spPr>
          <a:xfrm>
            <a:off x="12149211" y="3543989"/>
            <a:ext cx="4544806" cy="1538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6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数据</a:t>
            </a:r>
            <a:r>
              <a:rPr lang="en-US" altLang="zh-CN" sz="36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可视化</a:t>
            </a:r>
            <a:r>
              <a:rPr lang="zh-CN" altLang="en-US" sz="36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：</a:t>
            </a:r>
            <a:r>
              <a:rPr lang="en-US" altLang="zh-CN" sz="32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ECharts.js</a:t>
            </a:r>
            <a:r>
              <a:rPr lang="zh-CN" altLang="en-US" sz="32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实现交互式图表</a:t>
            </a:r>
            <a:endParaRPr lang="zh-CN" altLang="en-US" sz="3200">
              <a:solidFill>
                <a:srgbClr val="FFFFFF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思源黑体-细体" panose="020B0200000000000000" charset="-122"/>
            </a:endParaRPr>
          </a:p>
        </p:txBody>
      </p:sp>
      <p:sp>
        <p:nvSpPr>
          <p:cNvPr id="44" name="TextBox 44"/>
          <p:cNvSpPr txBox="1"/>
          <p:nvPr>
            <p:custDataLst>
              <p:tags r:id="rId31"/>
            </p:custDataLst>
          </p:nvPr>
        </p:nvSpPr>
        <p:spPr>
          <a:xfrm>
            <a:off x="1598567" y="6649810"/>
            <a:ext cx="4544806" cy="1538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36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思源黑体-细体" panose="020B0200000000000000" charset="-122"/>
                <a:sym typeface="思源黑体-细体" panose="020B0200000000000000" charset="-122"/>
              </a:rPr>
              <a:t>数据源：</a:t>
            </a:r>
            <a:endParaRPr lang="zh-CN" altLang="en-US" sz="3600">
              <a:solidFill>
                <a:srgbClr val="FFFFFF"/>
              </a:solidFill>
              <a:latin typeface="仿宋" panose="02010609060101010101" charset="-122"/>
              <a:ea typeface="仿宋" panose="02010609060101010101" charset="-122"/>
              <a:cs typeface="思源黑体-细体" panose="020B0200000000000000" charset="-122"/>
              <a:sym typeface="思源黑体-细体" panose="020B0200000000000000" charset="-122"/>
            </a:endParaRPr>
          </a:p>
          <a:p>
            <a:pPr algn="just">
              <a:lnSpc>
                <a:spcPct val="100000"/>
              </a:lnSpc>
            </a:pPr>
            <a:r>
              <a:rPr lang="zh-CN" altLang="en-US" sz="32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思源黑体-细体" panose="020B0200000000000000" charset="-122"/>
                <a:sym typeface="思源黑体-细体" panose="020B0200000000000000" charset="-122"/>
              </a:rPr>
              <a:t>赛方开源数据集提供标准化开源指标</a:t>
            </a:r>
            <a:endParaRPr lang="zh-CN" altLang="en-US" sz="3200">
              <a:solidFill>
                <a:srgbClr val="FFFFFF"/>
              </a:solidFill>
              <a:latin typeface="仿宋" panose="02010609060101010101" charset="-122"/>
              <a:ea typeface="仿宋" panose="02010609060101010101" charset="-122"/>
              <a:cs typeface="思源黑体-细体" panose="020B0200000000000000" charset="-122"/>
              <a:sym typeface="思源黑体-细体" panose="020B0200000000000000" charset="-122"/>
            </a:endParaRPr>
          </a:p>
        </p:txBody>
      </p:sp>
      <p:sp>
        <p:nvSpPr>
          <p:cNvPr id="45" name="TextBox 45"/>
          <p:cNvSpPr txBox="1"/>
          <p:nvPr>
            <p:custDataLst>
              <p:tags r:id="rId32"/>
            </p:custDataLst>
          </p:nvPr>
        </p:nvSpPr>
        <p:spPr>
          <a:xfrm>
            <a:off x="12149211" y="6649810"/>
            <a:ext cx="4544806" cy="1538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6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知识库：</a:t>
            </a:r>
            <a:endParaRPr lang="zh-CN" altLang="en-US" sz="3600">
              <a:solidFill>
                <a:srgbClr val="FFFFFF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思源黑体-细体" panose="020B0200000000000000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2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可选集成</a:t>
            </a:r>
            <a:r>
              <a:rPr lang="en-US" altLang="zh-CN" sz="32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MaxKB</a:t>
            </a:r>
            <a:r>
              <a:rPr lang="zh-CN" altLang="en-US" sz="32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存储最佳实践</a:t>
            </a:r>
            <a:endParaRPr lang="en-US" sz="1600">
              <a:solidFill>
                <a:srgbClr val="FFFFFF"/>
              </a:solidFill>
              <a:latin typeface="思源黑体-细体" panose="020B0200000000000000" charset="-122"/>
              <a:ea typeface="思源黑体-细体" panose="020B0200000000000000" charset="-122"/>
              <a:cs typeface="思源黑体-细体" panose="020B0200000000000000" charset="-122"/>
              <a:sym typeface="思源黑体-细体" panose="020B0200000000000000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F42">
                <a:alpha val="100000"/>
              </a:srgbClr>
            </a:gs>
            <a:gs pos="100000">
              <a:srgbClr val="030B1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61515" y="-2626485"/>
            <a:ext cx="5252970" cy="5252970"/>
          </a:xfrm>
          <a:custGeom>
            <a:avLst/>
            <a:gdLst/>
            <a:ahLst/>
            <a:cxnLst/>
            <a:rect l="l" t="t" r="r" b="b"/>
            <a:pathLst>
              <a:path w="5252970" h="5252970">
                <a:moveTo>
                  <a:pt x="0" y="0"/>
                </a:moveTo>
                <a:lnTo>
                  <a:pt x="5252970" y="0"/>
                </a:lnTo>
                <a:lnTo>
                  <a:pt x="5252970" y="5252970"/>
                </a:lnTo>
                <a:lnTo>
                  <a:pt x="0" y="525297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9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-642084" y="626003"/>
            <a:ext cx="6477790" cy="1454043"/>
            <a:chOff x="0" y="0"/>
            <a:chExt cx="1810520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10520" cy="406400"/>
            </a:xfrm>
            <a:custGeom>
              <a:avLst/>
              <a:gdLst/>
              <a:ahLst/>
              <a:cxnLst/>
              <a:rect l="l" t="t" r="r" b="b"/>
              <a:pathLst>
                <a:path w="1810520" h="406400">
                  <a:moveTo>
                    <a:pt x="160732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607320" y="406400"/>
                  </a:lnTo>
                  <a:lnTo>
                    <a:pt x="1810520" y="203200"/>
                  </a:lnTo>
                  <a:lnTo>
                    <a:pt x="1607320" y="0"/>
                  </a:lnTo>
                  <a:close/>
                </a:path>
              </a:pathLst>
            </a:custGeom>
            <a:gradFill rotWithShape="1">
              <a:gsLst>
                <a:gs pos="0">
                  <a:srgbClr val="3659D6">
                    <a:alpha val="0"/>
                  </a:srgbClr>
                </a:gs>
                <a:gs pos="50000">
                  <a:srgbClr val="3659D6">
                    <a:alpha val="75000"/>
                  </a:srgbClr>
                </a:gs>
                <a:gs pos="100000">
                  <a:srgbClr val="3659D6">
                    <a:alpha val="0"/>
                  </a:srgbClr>
                </a:gs>
              </a:gsLst>
              <a:lin ang="0"/>
            </a:gradFill>
            <a:ln w="9525" cap="sq">
              <a:solidFill>
                <a:srgbClr val="00FFFF">
                  <a:alpha val="74902"/>
                </a:srgbClr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69622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62705" y="887979"/>
            <a:ext cx="5073001" cy="80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65"/>
              </a:lnSpc>
              <a:spcBef>
                <a:spcPct val="0"/>
              </a:spcBef>
            </a:pPr>
            <a:r>
              <a:rPr lang="zh-CN" altLang="en-US" sz="4475" b="1">
                <a:solidFill>
                  <a:schemeClr val="bg1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核心处理流程</a:t>
            </a:r>
            <a:endParaRPr lang="zh-CN" altLang="en-US" sz="4475" b="1">
              <a:solidFill>
                <a:schemeClr val="bg1"/>
              </a:solidFill>
              <a:latin typeface="思源黑体-粗体 Bold" panose="020B0600000000000000" charset="-122"/>
              <a:ea typeface="思源黑体-粗体 Bold" panose="020B0600000000000000" charset="-122"/>
              <a:cs typeface="思源黑体-粗体 Bold" panose="020B0600000000000000" charset="-122"/>
              <a:sym typeface="思源黑体-粗体 Bold" panose="020B0600000000000000" charset="-122"/>
            </a:endParaRPr>
          </a:p>
        </p:txBody>
      </p:sp>
      <p:sp>
        <p:nvSpPr>
          <p:cNvPr id="7" name="AutoShape 7"/>
          <p:cNvSpPr/>
          <p:nvPr/>
        </p:nvSpPr>
        <p:spPr>
          <a:xfrm flipV="1">
            <a:off x="427102" y="983229"/>
            <a:ext cx="0" cy="719955"/>
          </a:xfrm>
          <a:prstGeom prst="line">
            <a:avLst/>
          </a:prstGeom>
          <a:ln w="9525" cap="flat">
            <a:solidFill>
              <a:srgbClr val="00FFFF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-4595779" y="6090237"/>
            <a:ext cx="9134407" cy="9134407"/>
          </a:xfrm>
          <a:custGeom>
            <a:avLst/>
            <a:gdLst/>
            <a:ahLst/>
            <a:cxnLst/>
            <a:rect l="l" t="t" r="r" b="b"/>
            <a:pathLst>
              <a:path w="9134407" h="9134407">
                <a:moveTo>
                  <a:pt x="0" y="0"/>
                </a:moveTo>
                <a:lnTo>
                  <a:pt x="9134408" y="0"/>
                </a:lnTo>
                <a:lnTo>
                  <a:pt x="9134408" y="9134408"/>
                </a:lnTo>
                <a:lnTo>
                  <a:pt x="0" y="913440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4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87" name="任意多边形: 形状 98"/>
          <p:cNvSpPr/>
          <p:nvPr>
            <p:custDataLst>
              <p:tags r:id="rId3"/>
            </p:custDataLst>
          </p:nvPr>
        </p:nvSpPr>
        <p:spPr>
          <a:xfrm>
            <a:off x="1031557" y="6542402"/>
            <a:ext cx="2114320" cy="335542"/>
          </a:xfrm>
          <a:custGeom>
            <a:avLst/>
            <a:gdLst>
              <a:gd name="connsiteX0" fmla="*/ 0 w 565308"/>
              <a:gd name="connsiteY0" fmla="*/ 0 h 76200"/>
              <a:gd name="connsiteX1" fmla="*/ 565309 w 565308"/>
              <a:gd name="connsiteY1" fmla="*/ 0 h 76200"/>
              <a:gd name="connsiteX2" fmla="*/ 565309 w 565308"/>
              <a:gd name="connsiteY2" fmla="*/ 76200 h 76200"/>
              <a:gd name="connsiteX3" fmla="*/ 0 w 565308"/>
              <a:gd name="connsiteY3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5" h="415">
                <a:moveTo>
                  <a:pt x="0" y="0"/>
                </a:moveTo>
                <a:lnTo>
                  <a:pt x="2615" y="0"/>
                </a:lnTo>
                <a:lnTo>
                  <a:pt x="2615" y="415"/>
                </a:lnTo>
                <a:lnTo>
                  <a:pt x="0" y="41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F2F2F2"/>
              </a:gs>
              <a:gs pos="0">
                <a:srgbClr val="D9D9D9"/>
              </a:gs>
            </a:gsLst>
            <a:lin ang="18900000" scaled="0"/>
          </a:gra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188" name="任意多边形: 形状 101"/>
          <p:cNvSpPr/>
          <p:nvPr>
            <p:custDataLst>
              <p:tags r:id="rId4"/>
            </p:custDataLst>
          </p:nvPr>
        </p:nvSpPr>
        <p:spPr>
          <a:xfrm>
            <a:off x="7144880" y="4426470"/>
            <a:ext cx="3998199" cy="335542"/>
          </a:xfrm>
          <a:custGeom>
            <a:avLst/>
            <a:gdLst>
              <a:gd name="connsiteX0" fmla="*/ 76200 w 907256"/>
              <a:gd name="connsiteY0" fmla="*/ 0 h 76200"/>
              <a:gd name="connsiteX1" fmla="*/ 0 w 907256"/>
              <a:gd name="connsiteY1" fmla="*/ 76200 h 76200"/>
              <a:gd name="connsiteX2" fmla="*/ 907256 w 907256"/>
              <a:gd name="connsiteY2" fmla="*/ 76200 h 76200"/>
              <a:gd name="connsiteX3" fmla="*/ 907256 w 907256"/>
              <a:gd name="connsiteY3" fmla="*/ 0 h 76200"/>
              <a:gd name="connsiteX4" fmla="*/ 76200 w 907256"/>
              <a:gd name="connsiteY4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7256" h="76200">
                <a:moveTo>
                  <a:pt x="76200" y="0"/>
                </a:moveTo>
                <a:cubicBezTo>
                  <a:pt x="46387" y="29718"/>
                  <a:pt x="29718" y="46482"/>
                  <a:pt x="0" y="76200"/>
                </a:cubicBezTo>
                <a:lnTo>
                  <a:pt x="907256" y="76200"/>
                </a:lnTo>
                <a:lnTo>
                  <a:pt x="907256" y="0"/>
                </a:lnTo>
                <a:lnTo>
                  <a:pt x="76200" y="0"/>
                </a:lnTo>
                <a:close/>
              </a:path>
            </a:pathLst>
          </a:custGeom>
          <a:gradFill>
            <a:gsLst>
              <a:gs pos="100000">
                <a:srgbClr val="F2F2F2"/>
              </a:gs>
              <a:gs pos="0">
                <a:srgbClr val="D9D9D9"/>
              </a:gs>
            </a:gsLst>
            <a:lin ang="18900000" scaled="0"/>
          </a:gra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189" name="任意多边形: 形状 103"/>
          <p:cNvSpPr/>
          <p:nvPr>
            <p:custDataLst>
              <p:tags r:id="rId5"/>
            </p:custDataLst>
          </p:nvPr>
        </p:nvSpPr>
        <p:spPr>
          <a:xfrm>
            <a:off x="3145873" y="5484032"/>
            <a:ext cx="3998199" cy="335542"/>
          </a:xfrm>
          <a:custGeom>
            <a:avLst/>
            <a:gdLst>
              <a:gd name="connsiteX0" fmla="*/ 76200 w 907256"/>
              <a:gd name="connsiteY0" fmla="*/ 0 h 76200"/>
              <a:gd name="connsiteX1" fmla="*/ 0 w 907256"/>
              <a:gd name="connsiteY1" fmla="*/ 76200 h 76200"/>
              <a:gd name="connsiteX2" fmla="*/ 907256 w 907256"/>
              <a:gd name="connsiteY2" fmla="*/ 76200 h 76200"/>
              <a:gd name="connsiteX3" fmla="*/ 907256 w 907256"/>
              <a:gd name="connsiteY3" fmla="*/ 0 h 76200"/>
              <a:gd name="connsiteX4" fmla="*/ 76200 w 907256"/>
              <a:gd name="connsiteY4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7256" h="76200">
                <a:moveTo>
                  <a:pt x="76200" y="0"/>
                </a:moveTo>
                <a:cubicBezTo>
                  <a:pt x="46387" y="29718"/>
                  <a:pt x="29718" y="46482"/>
                  <a:pt x="0" y="76200"/>
                </a:cubicBezTo>
                <a:lnTo>
                  <a:pt x="907256" y="76200"/>
                </a:lnTo>
                <a:lnTo>
                  <a:pt x="907256" y="0"/>
                </a:lnTo>
                <a:lnTo>
                  <a:pt x="76200" y="0"/>
                </a:lnTo>
                <a:close/>
              </a:path>
            </a:pathLst>
          </a:custGeom>
          <a:gradFill>
            <a:gsLst>
              <a:gs pos="100000">
                <a:srgbClr val="F2F2F2"/>
              </a:gs>
              <a:gs pos="0">
                <a:srgbClr val="D9D9D9"/>
              </a:gs>
            </a:gsLst>
            <a:lin ang="18900000" scaled="0"/>
          </a:gra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190" name="任意多边形: 形状 100"/>
          <p:cNvSpPr/>
          <p:nvPr>
            <p:custDataLst>
              <p:tags r:id="rId6"/>
            </p:custDataLst>
          </p:nvPr>
        </p:nvSpPr>
        <p:spPr>
          <a:xfrm>
            <a:off x="11143888" y="3704448"/>
            <a:ext cx="335542" cy="1057562"/>
          </a:xfrm>
          <a:custGeom>
            <a:avLst/>
            <a:gdLst>
              <a:gd name="connsiteX0" fmla="*/ 76200 w 76200"/>
              <a:gd name="connsiteY0" fmla="*/ 0 h 240030"/>
              <a:gd name="connsiteX1" fmla="*/ 76200 w 76200"/>
              <a:gd name="connsiteY1" fmla="*/ 163830 h 240030"/>
              <a:gd name="connsiteX2" fmla="*/ 0 w 76200"/>
              <a:gd name="connsiteY2" fmla="*/ 240030 h 240030"/>
              <a:gd name="connsiteX3" fmla="*/ 0 w 76200"/>
              <a:gd name="connsiteY3" fmla="*/ 0 h 240030"/>
              <a:gd name="connsiteX4" fmla="*/ 76200 w 76200"/>
              <a:gd name="connsiteY4" fmla="*/ 0 h 240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" h="240030">
                <a:moveTo>
                  <a:pt x="76200" y="0"/>
                </a:moveTo>
                <a:lnTo>
                  <a:pt x="76200" y="163830"/>
                </a:lnTo>
                <a:cubicBezTo>
                  <a:pt x="46387" y="193548"/>
                  <a:pt x="29718" y="210312"/>
                  <a:pt x="0" y="240030"/>
                </a:cubicBezTo>
                <a:lnTo>
                  <a:pt x="0" y="0"/>
                </a:lnTo>
                <a:lnTo>
                  <a:pt x="76200" y="0"/>
                </a:lnTo>
                <a:close/>
              </a:path>
            </a:pathLst>
          </a:custGeom>
          <a:solidFill>
            <a:srgbClr val="D9D9D9">
              <a:alpha val="60000"/>
            </a:srgb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91" name="任意多边形: 形状 102"/>
          <p:cNvSpPr/>
          <p:nvPr>
            <p:custDataLst>
              <p:tags r:id="rId7"/>
            </p:custDataLst>
          </p:nvPr>
        </p:nvSpPr>
        <p:spPr>
          <a:xfrm>
            <a:off x="7144880" y="4762012"/>
            <a:ext cx="335542" cy="1057562"/>
          </a:xfrm>
          <a:custGeom>
            <a:avLst/>
            <a:gdLst>
              <a:gd name="connsiteX0" fmla="*/ 76200 w 76200"/>
              <a:gd name="connsiteY0" fmla="*/ 0 h 240030"/>
              <a:gd name="connsiteX1" fmla="*/ 76200 w 76200"/>
              <a:gd name="connsiteY1" fmla="*/ 163830 h 240030"/>
              <a:gd name="connsiteX2" fmla="*/ 0 w 76200"/>
              <a:gd name="connsiteY2" fmla="*/ 240030 h 240030"/>
              <a:gd name="connsiteX3" fmla="*/ 0 w 76200"/>
              <a:gd name="connsiteY3" fmla="*/ 0 h 240030"/>
              <a:gd name="connsiteX4" fmla="*/ 76200 w 76200"/>
              <a:gd name="connsiteY4" fmla="*/ 0 h 240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" h="240030">
                <a:moveTo>
                  <a:pt x="76200" y="0"/>
                </a:moveTo>
                <a:lnTo>
                  <a:pt x="76200" y="163830"/>
                </a:lnTo>
                <a:cubicBezTo>
                  <a:pt x="46387" y="193548"/>
                  <a:pt x="29718" y="210312"/>
                  <a:pt x="0" y="240030"/>
                </a:cubicBezTo>
                <a:lnTo>
                  <a:pt x="0" y="0"/>
                </a:lnTo>
                <a:lnTo>
                  <a:pt x="76200" y="0"/>
                </a:lnTo>
                <a:close/>
              </a:path>
            </a:pathLst>
          </a:custGeom>
          <a:solidFill>
            <a:srgbClr val="D9D9D9">
              <a:alpha val="60000"/>
            </a:srgb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92" name="任意多边形: 形状 104"/>
          <p:cNvSpPr/>
          <p:nvPr>
            <p:custDataLst>
              <p:tags r:id="rId8"/>
            </p:custDataLst>
          </p:nvPr>
        </p:nvSpPr>
        <p:spPr>
          <a:xfrm>
            <a:off x="3146681" y="5820381"/>
            <a:ext cx="335542" cy="1057562"/>
          </a:xfrm>
          <a:custGeom>
            <a:avLst/>
            <a:gdLst>
              <a:gd name="connsiteX0" fmla="*/ 76200 w 76200"/>
              <a:gd name="connsiteY0" fmla="*/ 0 h 240029"/>
              <a:gd name="connsiteX1" fmla="*/ 76200 w 76200"/>
              <a:gd name="connsiteY1" fmla="*/ 163830 h 240029"/>
              <a:gd name="connsiteX2" fmla="*/ 0 w 76200"/>
              <a:gd name="connsiteY2" fmla="*/ 240030 h 240029"/>
              <a:gd name="connsiteX3" fmla="*/ 0 w 76200"/>
              <a:gd name="connsiteY3" fmla="*/ 0 h 240029"/>
              <a:gd name="connsiteX4" fmla="*/ 76200 w 76200"/>
              <a:gd name="connsiteY4" fmla="*/ 0 h 240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" h="240029">
                <a:moveTo>
                  <a:pt x="76200" y="0"/>
                </a:moveTo>
                <a:lnTo>
                  <a:pt x="76200" y="163830"/>
                </a:lnTo>
                <a:cubicBezTo>
                  <a:pt x="46387" y="193548"/>
                  <a:pt x="29718" y="210312"/>
                  <a:pt x="0" y="240030"/>
                </a:cubicBezTo>
                <a:lnTo>
                  <a:pt x="0" y="0"/>
                </a:lnTo>
                <a:lnTo>
                  <a:pt x="76200" y="0"/>
                </a:lnTo>
                <a:close/>
              </a:path>
            </a:pathLst>
          </a:custGeom>
          <a:solidFill>
            <a:srgbClr val="D9D9D9">
              <a:alpha val="60000"/>
            </a:srgb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93" name="正文"/>
          <p:cNvSpPr txBox="1"/>
          <p:nvPr>
            <p:custDataLst>
              <p:tags r:id="rId9"/>
            </p:custDataLst>
          </p:nvPr>
        </p:nvSpPr>
        <p:spPr>
          <a:xfrm>
            <a:off x="3048000" y="6819900"/>
            <a:ext cx="4283075" cy="14979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sz="2400" dirty="0">
                <a:solidFill>
                  <a:schemeClr val="bg1"/>
                </a:solidFill>
                <a:uFillTx/>
                <a:latin typeface="+mn-ea"/>
                <a:cs typeface="+mn-ea"/>
                <a:sym typeface="+mn-ea"/>
              </a:rPr>
              <a:t>从赛方数据</a:t>
            </a:r>
            <a:r>
              <a:rPr lang="zh-CN" altLang="en-US" sz="2400" dirty="0">
                <a:solidFill>
                  <a:schemeClr val="bg1"/>
                </a:solidFill>
                <a:uFillTx/>
                <a:latin typeface="+mn-ea"/>
                <a:cs typeface="+mn-ea"/>
                <a:sym typeface="+mn-ea"/>
              </a:rPr>
              <a:t>获取项目多维指标</a:t>
            </a:r>
            <a:endParaRPr lang="en-US" altLang="zh-CN" sz="2400" dirty="0">
              <a:solidFill>
                <a:schemeClr val="bg1"/>
              </a:solidFill>
              <a:uFillTx/>
              <a:latin typeface="+mn-ea"/>
              <a:cs typeface="+mn-ea"/>
              <a:sym typeface="+mn-ea"/>
            </a:endParaRPr>
          </a:p>
          <a:p>
            <a:pPr marL="342900" indent="-342900" algn="l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zh-CN" sz="2400" dirty="0">
                <a:solidFill>
                  <a:schemeClr val="bg1"/>
                </a:solidFill>
                <a:uFillTx/>
                <a:latin typeface="+mn-ea"/>
                <a:cs typeface="+mn-ea"/>
                <a:sym typeface="+mn-ea"/>
              </a:rPr>
              <a:t>数据格式标准化与质量校验</a:t>
            </a:r>
            <a:endParaRPr lang="zh-CN" altLang="zh-CN" sz="2400" dirty="0">
              <a:solidFill>
                <a:schemeClr val="bg1"/>
              </a:solidFill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194" name="标题"/>
          <p:cNvSpPr txBox="1"/>
          <p:nvPr>
            <p:custDataLst>
              <p:tags r:id="rId10"/>
            </p:custDataLst>
          </p:nvPr>
        </p:nvSpPr>
        <p:spPr>
          <a:xfrm>
            <a:off x="3871936" y="6129242"/>
            <a:ext cx="3056257" cy="49805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zh-CN" altLang="en-US" sz="3200" b="1" dirty="0">
                <a:solidFill>
                  <a:schemeClr val="accent4"/>
                </a:solidFill>
                <a:uFillTx/>
                <a:latin typeface="+mn-ea"/>
                <a:sym typeface="+mn-ea"/>
              </a:rPr>
              <a:t>数据采集层</a:t>
            </a:r>
            <a:endParaRPr lang="zh-CN" altLang="en-US" sz="3200" b="1" dirty="0">
              <a:solidFill>
                <a:schemeClr val="accent4"/>
              </a:solidFill>
              <a:uFillTx/>
              <a:latin typeface="+mn-ea"/>
              <a:sym typeface="+mn-ea"/>
            </a:endParaRPr>
          </a:p>
        </p:txBody>
      </p:sp>
      <p:sp>
        <p:nvSpPr>
          <p:cNvPr id="195" name="椭圆 194"/>
          <p:cNvSpPr/>
          <p:nvPr>
            <p:custDataLst>
              <p:tags r:id="rId11"/>
            </p:custDataLst>
          </p:nvPr>
        </p:nvSpPr>
        <p:spPr>
          <a:xfrm>
            <a:off x="4827623" y="4229996"/>
            <a:ext cx="1147309" cy="1146501"/>
          </a:xfrm>
          <a:prstGeom prst="ellipse">
            <a:avLst/>
          </a:pr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en-US" altLang="zh-CN" sz="4000" b="1">
              <a:solidFill>
                <a:srgbClr val="FFFFFF"/>
              </a:solidFill>
              <a:sym typeface="+mn-ea"/>
            </a:endParaRPr>
          </a:p>
        </p:txBody>
      </p:sp>
      <p:pic>
        <p:nvPicPr>
          <p:cNvPr id="196" name="图片 195" descr="考试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147802" y="4550983"/>
            <a:ext cx="506142" cy="505333"/>
          </a:xfrm>
          <a:prstGeom prst="rect">
            <a:avLst/>
          </a:prstGeom>
        </p:spPr>
      </p:pic>
      <p:sp>
        <p:nvSpPr>
          <p:cNvPr id="197" name="椭圆 196"/>
          <p:cNvSpPr/>
          <p:nvPr>
            <p:custDataLst>
              <p:tags r:id="rId15"/>
            </p:custDataLst>
          </p:nvPr>
        </p:nvSpPr>
        <p:spPr>
          <a:xfrm>
            <a:off x="8779735" y="3171626"/>
            <a:ext cx="1146501" cy="1146501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pic>
        <p:nvPicPr>
          <p:cNvPr id="198" name="图片 197" descr="研究创新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071615" y="3464314"/>
            <a:ext cx="561931" cy="561931"/>
          </a:xfrm>
          <a:prstGeom prst="rect">
            <a:avLst/>
          </a:prstGeom>
        </p:spPr>
      </p:pic>
      <p:sp>
        <p:nvSpPr>
          <p:cNvPr id="199" name="椭圆 198"/>
          <p:cNvSpPr/>
          <p:nvPr>
            <p:custDataLst>
              <p:tags r:id="rId19"/>
            </p:custDataLst>
          </p:nvPr>
        </p:nvSpPr>
        <p:spPr>
          <a:xfrm>
            <a:off x="12848277" y="2113255"/>
            <a:ext cx="1146501" cy="1147309"/>
          </a:xfrm>
          <a:prstGeom prst="ellipse">
            <a:avLst/>
          </a:pr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en-US" altLang="zh-CN" sz="4000" b="1">
              <a:solidFill>
                <a:srgbClr val="FFFFFF"/>
              </a:solidFill>
              <a:sym typeface="+mn-ea"/>
            </a:endParaRPr>
          </a:p>
        </p:txBody>
      </p:sp>
      <p:pic>
        <p:nvPicPr>
          <p:cNvPr id="200" name="图片 199" descr="优秀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140157" y="2405944"/>
            <a:ext cx="561931" cy="561931"/>
          </a:xfrm>
          <a:prstGeom prst="rect">
            <a:avLst/>
          </a:prstGeom>
        </p:spPr>
      </p:pic>
      <p:sp>
        <p:nvSpPr>
          <p:cNvPr id="201" name="正文"/>
          <p:cNvSpPr txBox="1"/>
          <p:nvPr>
            <p:custDataLst>
              <p:tags r:id="rId23"/>
            </p:custDataLst>
          </p:nvPr>
        </p:nvSpPr>
        <p:spPr>
          <a:xfrm>
            <a:off x="7772400" y="5799455"/>
            <a:ext cx="3530600" cy="14979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uFillTx/>
                <a:latin typeface="+mn-ea"/>
                <a:cs typeface="+mn-ea"/>
                <a:sym typeface="+mn-ea"/>
              </a:rPr>
              <a:t>多维度健康度评分模型（</a:t>
            </a:r>
            <a:r>
              <a:rPr lang="en-US" altLang="zh-CN" sz="2400" dirty="0">
                <a:solidFill>
                  <a:schemeClr val="bg1"/>
                </a:solidFill>
                <a:uFillTx/>
                <a:latin typeface="+mn-ea"/>
                <a:cs typeface="+mn-ea"/>
                <a:sym typeface="+mn-ea"/>
              </a:rPr>
              <a:t>5</a:t>
            </a:r>
            <a:r>
              <a:rPr lang="zh-CN" altLang="en-US" sz="2400" dirty="0">
                <a:solidFill>
                  <a:schemeClr val="bg1"/>
                </a:solidFill>
                <a:uFillTx/>
                <a:latin typeface="+mn-ea"/>
                <a:cs typeface="+mn-ea"/>
                <a:sym typeface="+mn-ea"/>
              </a:rPr>
              <a:t>个核心维度）</a:t>
            </a:r>
            <a:endParaRPr lang="en-US" altLang="zh-CN" sz="2400" dirty="0">
              <a:solidFill>
                <a:schemeClr val="bg1"/>
              </a:solidFill>
              <a:uFillTx/>
              <a:latin typeface="+mn-ea"/>
              <a:cs typeface="+mn-ea"/>
              <a:sym typeface="+mn-ea"/>
            </a:endParaRPr>
          </a:p>
          <a:p>
            <a:pPr marL="342900" indent="-342900" algn="l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zh-CN" sz="2400" dirty="0">
                <a:solidFill>
                  <a:schemeClr val="bg1"/>
                </a:solidFill>
                <a:uFillTx/>
                <a:latin typeface="+mn-ea"/>
                <a:cs typeface="+mn-ea"/>
                <a:sym typeface="+mn-ea"/>
              </a:rPr>
              <a:t>规则引擎实现风险评估（阈值判断与趋势分析）</a:t>
            </a:r>
            <a:endParaRPr lang="en-US" altLang="zh-CN" sz="2400" dirty="0">
              <a:solidFill>
                <a:schemeClr val="bg1"/>
              </a:solidFill>
              <a:uFillTx/>
              <a:latin typeface="+mn-ea"/>
              <a:cs typeface="+mn-ea"/>
              <a:sym typeface="+mn-ea"/>
            </a:endParaRPr>
          </a:p>
          <a:p>
            <a:pPr marL="342900" indent="-342900" algn="l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zh-CN" sz="2400" dirty="0">
                <a:solidFill>
                  <a:schemeClr val="bg1"/>
                </a:solidFill>
                <a:uFillTx/>
                <a:latin typeface="+mn-ea"/>
                <a:cs typeface="+mn-ea"/>
                <a:sym typeface="+mn-ea"/>
              </a:rPr>
              <a:t>模板化建议生成系统</a:t>
            </a:r>
            <a:endParaRPr lang="zh-CN" altLang="zh-CN" sz="2400" dirty="0">
              <a:solidFill>
                <a:schemeClr val="bg1"/>
              </a:solidFill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202" name="标题"/>
          <p:cNvSpPr txBox="1"/>
          <p:nvPr>
            <p:custDataLst>
              <p:tags r:id="rId24"/>
            </p:custDataLst>
          </p:nvPr>
        </p:nvSpPr>
        <p:spPr>
          <a:xfrm>
            <a:off x="7824048" y="5077340"/>
            <a:ext cx="3056257" cy="49805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zh-CN" altLang="en-US" sz="3200" b="1" dirty="0">
                <a:solidFill>
                  <a:schemeClr val="accent5"/>
                </a:solidFill>
                <a:uFillTx/>
                <a:latin typeface="+mn-ea"/>
                <a:sym typeface="+mn-ea"/>
              </a:rPr>
              <a:t>分析计算层</a:t>
            </a:r>
            <a:endParaRPr lang="zh-CN" altLang="en-US" sz="3200" b="1" dirty="0">
              <a:solidFill>
                <a:schemeClr val="accent5"/>
              </a:solidFill>
              <a:uFillTx/>
              <a:latin typeface="+mn-ea"/>
              <a:sym typeface="+mn-ea"/>
            </a:endParaRPr>
          </a:p>
        </p:txBody>
      </p:sp>
      <p:sp>
        <p:nvSpPr>
          <p:cNvPr id="203" name="正文"/>
          <p:cNvSpPr txBox="1"/>
          <p:nvPr>
            <p:custDataLst>
              <p:tags r:id="rId25"/>
            </p:custDataLst>
          </p:nvPr>
        </p:nvSpPr>
        <p:spPr>
          <a:xfrm>
            <a:off x="11931015" y="4686300"/>
            <a:ext cx="3643630" cy="14979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uFillTx/>
                <a:latin typeface="+mn-ea"/>
                <a:cs typeface="+mn-ea"/>
                <a:sym typeface="+mn-ea"/>
              </a:rPr>
              <a:t>响应式</a:t>
            </a:r>
            <a:r>
              <a:rPr lang="en-US" altLang="zh-CN" sz="2400" dirty="0">
                <a:solidFill>
                  <a:schemeClr val="bg1"/>
                </a:solidFill>
                <a:uFillTx/>
                <a:latin typeface="+mn-ea"/>
                <a:cs typeface="+mn-ea"/>
                <a:sym typeface="+mn-ea"/>
              </a:rPr>
              <a:t>Web</a:t>
            </a:r>
            <a:r>
              <a:rPr lang="zh-CN" altLang="en-US" sz="2400" dirty="0">
                <a:solidFill>
                  <a:schemeClr val="bg1"/>
                </a:solidFill>
                <a:uFillTx/>
                <a:latin typeface="+mn-ea"/>
                <a:cs typeface="+mn-ea"/>
                <a:sym typeface="+mn-ea"/>
              </a:rPr>
              <a:t>界面设计</a:t>
            </a:r>
            <a:endParaRPr lang="en-US" altLang="zh-CN" sz="2400" dirty="0">
              <a:solidFill>
                <a:schemeClr val="bg1"/>
              </a:solidFill>
              <a:uFillTx/>
              <a:latin typeface="+mn-ea"/>
              <a:cs typeface="+mn-ea"/>
              <a:sym typeface="+mn-ea"/>
            </a:endParaRPr>
          </a:p>
          <a:p>
            <a:pPr marL="342900" indent="-342900" algn="l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zh-CN" sz="2400" dirty="0">
                <a:solidFill>
                  <a:schemeClr val="bg1"/>
                </a:solidFill>
                <a:uFillTx/>
                <a:latin typeface="+mn-ea"/>
                <a:cs typeface="+mn-ea"/>
                <a:sym typeface="+mn-ea"/>
              </a:rPr>
              <a:t>雷达图、趋势图、</a:t>
            </a:r>
            <a:r>
              <a:rPr lang="zh-CN" altLang="zh-CN" sz="2400" dirty="0">
                <a:solidFill>
                  <a:schemeClr val="bg1"/>
                </a:solidFill>
                <a:uFillTx/>
                <a:latin typeface="+mn-ea"/>
                <a:cs typeface="+mn-ea"/>
                <a:sym typeface="+mn-ea"/>
              </a:rPr>
              <a:t>风险卡片可视化</a:t>
            </a:r>
            <a:endParaRPr lang="en-US" altLang="zh-CN" sz="2400" dirty="0">
              <a:solidFill>
                <a:schemeClr val="bg1"/>
              </a:solidFill>
              <a:uFillTx/>
              <a:latin typeface="+mn-ea"/>
              <a:cs typeface="+mn-ea"/>
              <a:sym typeface="+mn-ea"/>
            </a:endParaRPr>
          </a:p>
          <a:p>
            <a:pPr marL="342900" indent="-342900" algn="l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zh-CN" sz="2400" dirty="0">
                <a:solidFill>
                  <a:schemeClr val="bg1"/>
                </a:solidFill>
                <a:uFillTx/>
                <a:latin typeface="+mn-ea"/>
                <a:cs typeface="+mn-ea"/>
                <a:sym typeface="+mn-ea"/>
              </a:rPr>
              <a:t>支持多项目对比分析</a:t>
            </a:r>
            <a:endParaRPr lang="zh-CN" altLang="zh-CN" sz="2400" dirty="0">
              <a:solidFill>
                <a:schemeClr val="bg1"/>
              </a:solidFill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204" name="标题"/>
          <p:cNvSpPr txBox="1"/>
          <p:nvPr>
            <p:custDataLst>
              <p:tags r:id="rId26"/>
            </p:custDataLst>
          </p:nvPr>
        </p:nvSpPr>
        <p:spPr>
          <a:xfrm>
            <a:off x="11892590" y="4025436"/>
            <a:ext cx="3056257" cy="49805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zh-CN" altLang="en-US" sz="3200" b="1" dirty="0">
                <a:solidFill>
                  <a:schemeClr val="accent4"/>
                </a:solidFill>
                <a:uFillTx/>
                <a:latin typeface="+mn-ea"/>
                <a:sym typeface="+mn-ea"/>
              </a:rPr>
              <a:t>展示交互层</a:t>
            </a:r>
            <a:endParaRPr lang="zh-CN" altLang="en-US" sz="3200" b="1" dirty="0">
              <a:solidFill>
                <a:schemeClr val="accent4"/>
              </a:solidFill>
              <a:uFillTx/>
              <a:latin typeface="+mn-ea"/>
              <a:sym typeface="+mn-ea"/>
            </a:endParaRPr>
          </a:p>
        </p:txBody>
      </p:sp>
      <p:sp>
        <p:nvSpPr>
          <p:cNvPr id="205" name="任意多边形: 形状 110"/>
          <p:cNvSpPr/>
          <p:nvPr>
            <p:custDataLst>
              <p:tags r:id="rId27"/>
            </p:custDataLst>
          </p:nvPr>
        </p:nvSpPr>
        <p:spPr>
          <a:xfrm rot="21420000">
            <a:off x="2146525" y="4878440"/>
            <a:ext cx="734957" cy="1671239"/>
          </a:xfrm>
          <a:custGeom>
            <a:avLst/>
            <a:gdLst>
              <a:gd name="connsiteX0" fmla="*/ 96328 w 255681"/>
              <a:gd name="connsiteY0" fmla="*/ 237363 h 581341"/>
              <a:gd name="connsiteX1" fmla="*/ 2697 w 255681"/>
              <a:gd name="connsiteY1" fmla="*/ 512445 h 581341"/>
              <a:gd name="connsiteX2" fmla="*/ 35844 w 255681"/>
              <a:gd name="connsiteY2" fmla="*/ 578644 h 581341"/>
              <a:gd name="connsiteX3" fmla="*/ 35844 w 255681"/>
              <a:gd name="connsiteY3" fmla="*/ 578644 h 581341"/>
              <a:gd name="connsiteX4" fmla="*/ 102043 w 255681"/>
              <a:gd name="connsiteY4" fmla="*/ 545497 h 581341"/>
              <a:gd name="connsiteX5" fmla="*/ 190721 w 255681"/>
              <a:gd name="connsiteY5" fmla="*/ 278987 h 581341"/>
              <a:gd name="connsiteX6" fmla="*/ 255681 w 255681"/>
              <a:gd name="connsiteY6" fmla="*/ 30385 h 581341"/>
              <a:gd name="connsiteX7" fmla="*/ 159193 w 255681"/>
              <a:gd name="connsiteY7" fmla="*/ 0 h 581341"/>
              <a:gd name="connsiteX8" fmla="*/ 96233 w 255681"/>
              <a:gd name="connsiteY8" fmla="*/ 237458 h 581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5681" h="581341">
                <a:moveTo>
                  <a:pt x="96328" y="237363"/>
                </a:moveTo>
                <a:lnTo>
                  <a:pt x="2697" y="512445"/>
                </a:lnTo>
                <a:cubicBezTo>
                  <a:pt x="-6447" y="539877"/>
                  <a:pt x="8412" y="569595"/>
                  <a:pt x="35844" y="578644"/>
                </a:cubicBezTo>
                <a:lnTo>
                  <a:pt x="35844" y="578644"/>
                </a:lnTo>
                <a:cubicBezTo>
                  <a:pt x="63276" y="587788"/>
                  <a:pt x="92994" y="572929"/>
                  <a:pt x="102043" y="545497"/>
                </a:cubicBezTo>
                <a:lnTo>
                  <a:pt x="190721" y="278987"/>
                </a:lnTo>
                <a:lnTo>
                  <a:pt x="255681" y="30385"/>
                </a:lnTo>
                <a:lnTo>
                  <a:pt x="159193" y="0"/>
                </a:lnTo>
                <a:lnTo>
                  <a:pt x="96233" y="237458"/>
                </a:lnTo>
                <a:close/>
              </a:path>
            </a:pathLst>
          </a:custGeom>
          <a:gradFill>
            <a:gsLst>
              <a:gs pos="100000">
                <a:schemeClr val="accent4">
                  <a:lumMod val="20000"/>
                  <a:lumOff val="80000"/>
                  <a:alpha val="100000"/>
                </a:schemeClr>
              </a:gs>
              <a:gs pos="0">
                <a:schemeClr val="accent4">
                  <a:lumMod val="40000"/>
                  <a:lumOff val="60000"/>
                  <a:alpha val="100000"/>
                </a:schemeClr>
              </a:gs>
            </a:gsLst>
            <a:lin ang="189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206" name="任意多边形: 形状 111"/>
          <p:cNvSpPr/>
          <p:nvPr>
            <p:custDataLst>
              <p:tags r:id="rId28"/>
            </p:custDataLst>
          </p:nvPr>
        </p:nvSpPr>
        <p:spPr>
          <a:xfrm rot="21420000">
            <a:off x="2068905" y="3539508"/>
            <a:ext cx="1659112" cy="2261469"/>
          </a:xfrm>
          <a:custGeom>
            <a:avLst/>
            <a:gdLst>
              <a:gd name="connsiteX0" fmla="*/ 572105 w 576970"/>
              <a:gd name="connsiteY0" fmla="*/ 729710 h 786369"/>
              <a:gd name="connsiteX1" fmla="*/ 563152 w 576970"/>
              <a:gd name="connsiteY1" fmla="*/ 536448 h 786369"/>
              <a:gd name="connsiteX2" fmla="*/ 562961 w 576970"/>
              <a:gd name="connsiteY2" fmla="*/ 535972 h 786369"/>
              <a:gd name="connsiteX3" fmla="*/ 365889 w 576970"/>
              <a:gd name="connsiteY3" fmla="*/ 404717 h 786369"/>
              <a:gd name="connsiteX4" fmla="*/ 365699 w 576970"/>
              <a:gd name="connsiteY4" fmla="*/ 404241 h 786369"/>
              <a:gd name="connsiteX5" fmla="*/ 374462 w 576970"/>
              <a:gd name="connsiteY5" fmla="*/ 332327 h 786369"/>
              <a:gd name="connsiteX6" fmla="*/ 375224 w 576970"/>
              <a:gd name="connsiteY6" fmla="*/ 331851 h 786369"/>
              <a:gd name="connsiteX7" fmla="*/ 502097 w 576970"/>
              <a:gd name="connsiteY7" fmla="*/ 384048 h 786369"/>
              <a:gd name="connsiteX8" fmla="*/ 571058 w 576970"/>
              <a:gd name="connsiteY8" fmla="*/ 360807 h 786369"/>
              <a:gd name="connsiteX9" fmla="*/ 544483 w 576970"/>
              <a:gd name="connsiteY9" fmla="*/ 288131 h 786369"/>
              <a:gd name="connsiteX10" fmla="*/ 388082 w 576970"/>
              <a:gd name="connsiteY10" fmla="*/ 223742 h 786369"/>
              <a:gd name="connsiteX11" fmla="*/ 387797 w 576970"/>
              <a:gd name="connsiteY11" fmla="*/ 223171 h 786369"/>
              <a:gd name="connsiteX12" fmla="*/ 400179 w 576970"/>
              <a:gd name="connsiteY12" fmla="*/ 121349 h 786369"/>
              <a:gd name="connsiteX13" fmla="*/ 313692 w 576970"/>
              <a:gd name="connsiteY13" fmla="*/ 10954 h 786369"/>
              <a:gd name="connsiteX14" fmla="*/ 223205 w 576970"/>
              <a:gd name="connsiteY14" fmla="*/ 0 h 786369"/>
              <a:gd name="connsiteX15" fmla="*/ 222824 w 576970"/>
              <a:gd name="connsiteY15" fmla="*/ 95 h 786369"/>
              <a:gd name="connsiteX16" fmla="*/ 42515 w 576970"/>
              <a:gd name="connsiteY16" fmla="*/ 141256 h 786369"/>
              <a:gd name="connsiteX17" fmla="*/ 21465 w 576970"/>
              <a:gd name="connsiteY17" fmla="*/ 157734 h 786369"/>
              <a:gd name="connsiteX18" fmla="*/ 21275 w 576970"/>
              <a:gd name="connsiteY18" fmla="*/ 158115 h 786369"/>
              <a:gd name="connsiteX19" fmla="*/ 18417 w 576970"/>
              <a:gd name="connsiteY19" fmla="*/ 181832 h 786369"/>
              <a:gd name="connsiteX20" fmla="*/ 415 w 576970"/>
              <a:gd name="connsiteY20" fmla="*/ 330137 h 786369"/>
              <a:gd name="connsiteX21" fmla="*/ 41182 w 576970"/>
              <a:gd name="connsiteY21" fmla="*/ 390335 h 786369"/>
              <a:gd name="connsiteX22" fmla="*/ 104142 w 576970"/>
              <a:gd name="connsiteY22" fmla="*/ 345377 h 786369"/>
              <a:gd name="connsiteX23" fmla="*/ 120430 w 576970"/>
              <a:gd name="connsiteY23" fmla="*/ 211074 h 786369"/>
              <a:gd name="connsiteX24" fmla="*/ 120620 w 576970"/>
              <a:gd name="connsiteY24" fmla="*/ 210693 h 786369"/>
              <a:gd name="connsiteX25" fmla="*/ 204250 w 576970"/>
              <a:gd name="connsiteY25" fmla="*/ 145161 h 786369"/>
              <a:gd name="connsiteX26" fmla="*/ 205107 w 576970"/>
              <a:gd name="connsiteY26" fmla="*/ 145637 h 786369"/>
              <a:gd name="connsiteX27" fmla="*/ 170055 w 576970"/>
              <a:gd name="connsiteY27" fmla="*/ 434435 h 786369"/>
              <a:gd name="connsiteX28" fmla="*/ 170436 w 576970"/>
              <a:gd name="connsiteY28" fmla="*/ 435007 h 786369"/>
              <a:gd name="connsiteX29" fmla="*/ 279497 w 576970"/>
              <a:gd name="connsiteY29" fmla="*/ 473012 h 786369"/>
              <a:gd name="connsiteX30" fmla="*/ 279593 w 576970"/>
              <a:gd name="connsiteY30" fmla="*/ 473012 h 786369"/>
              <a:gd name="connsiteX31" fmla="*/ 459806 w 576970"/>
              <a:gd name="connsiteY31" fmla="*/ 593122 h 786369"/>
              <a:gd name="connsiteX32" fmla="*/ 459996 w 576970"/>
              <a:gd name="connsiteY32" fmla="*/ 593598 h 786369"/>
              <a:gd name="connsiteX33" fmla="*/ 467426 w 576970"/>
              <a:gd name="connsiteY33" fmla="*/ 735521 h 786369"/>
              <a:gd name="connsiteX34" fmla="*/ 526004 w 576970"/>
              <a:gd name="connsiteY34" fmla="*/ 786003 h 786369"/>
              <a:gd name="connsiteX35" fmla="*/ 572010 w 576970"/>
              <a:gd name="connsiteY35" fmla="*/ 729710 h 786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76970" h="786369">
                <a:moveTo>
                  <a:pt x="572105" y="729710"/>
                </a:moveTo>
                <a:lnTo>
                  <a:pt x="563152" y="536448"/>
                </a:lnTo>
                <a:cubicBezTo>
                  <a:pt x="563152" y="536448"/>
                  <a:pt x="563152" y="536162"/>
                  <a:pt x="562961" y="535972"/>
                </a:cubicBezTo>
                <a:lnTo>
                  <a:pt x="365889" y="404717"/>
                </a:lnTo>
                <a:cubicBezTo>
                  <a:pt x="365889" y="404717"/>
                  <a:pt x="365603" y="404431"/>
                  <a:pt x="365699" y="404241"/>
                </a:cubicBezTo>
                <a:lnTo>
                  <a:pt x="374462" y="332327"/>
                </a:lnTo>
                <a:cubicBezTo>
                  <a:pt x="374462" y="332327"/>
                  <a:pt x="374843" y="331756"/>
                  <a:pt x="375224" y="331851"/>
                </a:cubicBezTo>
                <a:lnTo>
                  <a:pt x="502097" y="384048"/>
                </a:lnTo>
                <a:cubicBezTo>
                  <a:pt x="527624" y="394526"/>
                  <a:pt x="558294" y="385381"/>
                  <a:pt x="571058" y="360807"/>
                </a:cubicBezTo>
                <a:cubicBezTo>
                  <a:pt x="585345" y="333089"/>
                  <a:pt x="572677" y="299752"/>
                  <a:pt x="544483" y="288131"/>
                </a:cubicBezTo>
                <a:lnTo>
                  <a:pt x="388082" y="223742"/>
                </a:lnTo>
                <a:cubicBezTo>
                  <a:pt x="388082" y="223742"/>
                  <a:pt x="387701" y="223457"/>
                  <a:pt x="387797" y="223171"/>
                </a:cubicBezTo>
                <a:lnTo>
                  <a:pt x="400179" y="121349"/>
                </a:lnTo>
                <a:cubicBezTo>
                  <a:pt x="406751" y="66961"/>
                  <a:pt x="368080" y="17621"/>
                  <a:pt x="313692" y="10954"/>
                </a:cubicBezTo>
                <a:lnTo>
                  <a:pt x="223205" y="0"/>
                </a:lnTo>
                <a:cubicBezTo>
                  <a:pt x="223205" y="0"/>
                  <a:pt x="222919" y="0"/>
                  <a:pt x="222824" y="95"/>
                </a:cubicBezTo>
                <a:lnTo>
                  <a:pt x="42515" y="141256"/>
                </a:lnTo>
                <a:lnTo>
                  <a:pt x="21465" y="157734"/>
                </a:lnTo>
                <a:cubicBezTo>
                  <a:pt x="21465" y="157734"/>
                  <a:pt x="21275" y="157925"/>
                  <a:pt x="21275" y="158115"/>
                </a:cubicBezTo>
                <a:lnTo>
                  <a:pt x="18417" y="181832"/>
                </a:lnTo>
                <a:lnTo>
                  <a:pt x="415" y="330137"/>
                </a:lnTo>
                <a:cubicBezTo>
                  <a:pt x="-2919" y="357569"/>
                  <a:pt x="14131" y="384715"/>
                  <a:pt x="41182" y="390335"/>
                </a:cubicBezTo>
                <a:cubicBezTo>
                  <a:pt x="71662" y="396716"/>
                  <a:pt x="100427" y="375666"/>
                  <a:pt x="104142" y="345377"/>
                </a:cubicBezTo>
                <a:lnTo>
                  <a:pt x="120430" y="211074"/>
                </a:lnTo>
                <a:cubicBezTo>
                  <a:pt x="120430" y="211074"/>
                  <a:pt x="120430" y="210788"/>
                  <a:pt x="120620" y="210693"/>
                </a:cubicBezTo>
                <a:lnTo>
                  <a:pt x="204250" y="145161"/>
                </a:lnTo>
                <a:cubicBezTo>
                  <a:pt x="204250" y="145161"/>
                  <a:pt x="205202" y="145161"/>
                  <a:pt x="205107" y="145637"/>
                </a:cubicBezTo>
                <a:lnTo>
                  <a:pt x="170055" y="434435"/>
                </a:lnTo>
                <a:cubicBezTo>
                  <a:pt x="170055" y="434435"/>
                  <a:pt x="170150" y="434912"/>
                  <a:pt x="170436" y="435007"/>
                </a:cubicBezTo>
                <a:lnTo>
                  <a:pt x="279497" y="473012"/>
                </a:lnTo>
                <a:lnTo>
                  <a:pt x="279593" y="473012"/>
                </a:lnTo>
                <a:cubicBezTo>
                  <a:pt x="279593" y="473012"/>
                  <a:pt x="459806" y="593122"/>
                  <a:pt x="459806" y="593122"/>
                </a:cubicBezTo>
                <a:cubicBezTo>
                  <a:pt x="459996" y="593217"/>
                  <a:pt x="459996" y="593408"/>
                  <a:pt x="459996" y="593598"/>
                </a:cubicBezTo>
                <a:lnTo>
                  <a:pt x="467426" y="735521"/>
                </a:lnTo>
                <a:cubicBezTo>
                  <a:pt x="468378" y="766001"/>
                  <a:pt x="495143" y="789623"/>
                  <a:pt x="526004" y="786003"/>
                </a:cubicBezTo>
                <a:cubicBezTo>
                  <a:pt x="553436" y="782765"/>
                  <a:pt x="572867" y="757333"/>
                  <a:pt x="572010" y="729710"/>
                </a:cubicBezTo>
                <a:close/>
              </a:path>
            </a:pathLst>
          </a:custGeom>
          <a:gradFill>
            <a:gsLst>
              <a:gs pos="100000">
                <a:schemeClr val="accent4">
                  <a:lumMod val="20000"/>
                  <a:lumOff val="80000"/>
                  <a:alpha val="100000"/>
                </a:schemeClr>
              </a:gs>
              <a:gs pos="0">
                <a:schemeClr val="accent4">
                  <a:lumMod val="40000"/>
                  <a:lumOff val="60000"/>
                  <a:alpha val="100000"/>
                </a:schemeClr>
              </a:gs>
            </a:gsLst>
            <a:lin ang="189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207" name="任意多边形: 形状 112"/>
          <p:cNvSpPr/>
          <p:nvPr>
            <p:custDataLst>
              <p:tags r:id="rId29"/>
            </p:custDataLst>
          </p:nvPr>
        </p:nvSpPr>
        <p:spPr>
          <a:xfrm rot="21420000">
            <a:off x="2607389" y="2870850"/>
            <a:ext cx="629848" cy="629848"/>
          </a:xfrm>
          <a:custGeom>
            <a:avLst/>
            <a:gdLst>
              <a:gd name="connsiteX0" fmla="*/ 96353 w 219089"/>
              <a:gd name="connsiteY0" fmla="*/ 218273 h 219089"/>
              <a:gd name="connsiteX1" fmla="*/ 218273 w 219089"/>
              <a:gd name="connsiteY1" fmla="*/ 122737 h 219089"/>
              <a:gd name="connsiteX2" fmla="*/ 122737 w 219089"/>
              <a:gd name="connsiteY2" fmla="*/ 817 h 219089"/>
              <a:gd name="connsiteX3" fmla="*/ 817 w 219089"/>
              <a:gd name="connsiteY3" fmla="*/ 96353 h 219089"/>
              <a:gd name="connsiteX4" fmla="*/ 96353 w 219089"/>
              <a:gd name="connsiteY4" fmla="*/ 218273 h 219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089" h="219089">
                <a:moveTo>
                  <a:pt x="96353" y="218273"/>
                </a:moveTo>
                <a:cubicBezTo>
                  <a:pt x="156360" y="225607"/>
                  <a:pt x="211034" y="182745"/>
                  <a:pt x="218273" y="122737"/>
                </a:cubicBezTo>
                <a:cubicBezTo>
                  <a:pt x="225607" y="62730"/>
                  <a:pt x="182745" y="8056"/>
                  <a:pt x="122737" y="817"/>
                </a:cubicBezTo>
                <a:cubicBezTo>
                  <a:pt x="62730" y="-6517"/>
                  <a:pt x="8056" y="36345"/>
                  <a:pt x="817" y="96353"/>
                </a:cubicBezTo>
                <a:cubicBezTo>
                  <a:pt x="-6517" y="156456"/>
                  <a:pt x="36345" y="211034"/>
                  <a:pt x="96353" y="218273"/>
                </a:cubicBezTo>
                <a:close/>
              </a:path>
            </a:pathLst>
          </a:custGeom>
          <a:gradFill>
            <a:gsLst>
              <a:gs pos="100000">
                <a:schemeClr val="accent4">
                  <a:lumMod val="20000"/>
                  <a:lumOff val="80000"/>
                  <a:alpha val="100000"/>
                </a:schemeClr>
              </a:gs>
              <a:gs pos="0">
                <a:schemeClr val="accent4">
                  <a:lumMod val="40000"/>
                  <a:lumOff val="60000"/>
                  <a:alpha val="100000"/>
                </a:schemeClr>
              </a:gs>
            </a:gsLst>
            <a:lin ang="189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208" name="任意多边形: 形状 99"/>
          <p:cNvSpPr/>
          <p:nvPr>
            <p:custDataLst>
              <p:tags r:id="rId30"/>
            </p:custDataLst>
          </p:nvPr>
        </p:nvSpPr>
        <p:spPr>
          <a:xfrm>
            <a:off x="11143079" y="3368099"/>
            <a:ext cx="5412324" cy="335542"/>
          </a:xfrm>
          <a:custGeom>
            <a:avLst/>
            <a:gdLst>
              <a:gd name="connsiteX0" fmla="*/ 76200 w 1325403"/>
              <a:gd name="connsiteY0" fmla="*/ 0 h 76200"/>
              <a:gd name="connsiteX1" fmla="*/ 0 w 1325403"/>
              <a:gd name="connsiteY1" fmla="*/ 76200 h 76200"/>
              <a:gd name="connsiteX2" fmla="*/ 1325404 w 1325403"/>
              <a:gd name="connsiteY2" fmla="*/ 76200 h 76200"/>
              <a:gd name="connsiteX3" fmla="*/ 1325404 w 1325403"/>
              <a:gd name="connsiteY3" fmla="*/ 0 h 76200"/>
              <a:gd name="connsiteX4" fmla="*/ 76200 w 1325403"/>
              <a:gd name="connsiteY4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4" h="415">
                <a:moveTo>
                  <a:pt x="415" y="0"/>
                </a:moveTo>
                <a:lnTo>
                  <a:pt x="6694" y="0"/>
                </a:lnTo>
                <a:lnTo>
                  <a:pt x="6694" y="415"/>
                </a:lnTo>
                <a:lnTo>
                  <a:pt x="0" y="415"/>
                </a:lnTo>
                <a:cubicBezTo>
                  <a:pt x="162" y="253"/>
                  <a:pt x="253" y="162"/>
                  <a:pt x="415" y="0"/>
                </a:cubicBezTo>
                <a:close/>
              </a:path>
            </a:pathLst>
          </a:custGeom>
          <a:gradFill>
            <a:gsLst>
              <a:gs pos="100000">
                <a:srgbClr val="F2F2F2"/>
              </a:gs>
              <a:gs pos="0">
                <a:srgbClr val="D9D9D9"/>
              </a:gs>
            </a:gsLst>
            <a:lin ang="18900000" scaled="0"/>
          </a:gra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/>
      <p:bldP spid="201" grpId="1"/>
      <p:bldP spid="203" grpId="0"/>
      <p:bldP spid="203" grpId="1"/>
      <p:bldP spid="193" grpId="0"/>
      <p:bldP spid="19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18288000"/>
                </a:moveTo>
                <a:lnTo>
                  <a:pt x="10287000" y="0"/>
                </a:lnTo>
                <a:lnTo>
                  <a:pt x="0" y="0"/>
                </a:lnTo>
                <a:lnTo>
                  <a:pt x="0" y="18288000"/>
                </a:lnTo>
                <a:lnTo>
                  <a:pt x="10287000" y="18288000"/>
                </a:lnTo>
                <a:close/>
              </a:path>
            </a:pathLst>
          </a:custGeom>
          <a:blipFill>
            <a:blip r:embed="rId1"/>
            <a:stretch>
              <a:fillRect l="-18560" r="-21330" b="-25400"/>
            </a:stretch>
          </a:blipFill>
        </p:spPr>
      </p:sp>
      <p:sp>
        <p:nvSpPr>
          <p:cNvPr id="3" name="Freeform 3"/>
          <p:cNvSpPr/>
          <p:nvPr/>
        </p:nvSpPr>
        <p:spPr>
          <a:xfrm rot="-576088" flipH="1">
            <a:off x="7574675" y="4046773"/>
            <a:ext cx="14607600" cy="5999812"/>
          </a:xfrm>
          <a:custGeom>
            <a:avLst/>
            <a:gdLst/>
            <a:ahLst/>
            <a:cxnLst/>
            <a:rect l="l" t="t" r="r" b="b"/>
            <a:pathLst>
              <a:path w="14607600" h="5999812">
                <a:moveTo>
                  <a:pt x="14607601" y="0"/>
                </a:moveTo>
                <a:lnTo>
                  <a:pt x="0" y="0"/>
                </a:lnTo>
                <a:lnTo>
                  <a:pt x="0" y="5999812"/>
                </a:lnTo>
                <a:lnTo>
                  <a:pt x="14607601" y="5999812"/>
                </a:lnTo>
                <a:lnTo>
                  <a:pt x="1460760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459459" flipH="1">
            <a:off x="-613629" y="-1111241"/>
            <a:ext cx="10420129" cy="4279882"/>
          </a:xfrm>
          <a:custGeom>
            <a:avLst/>
            <a:gdLst/>
            <a:ahLst/>
            <a:cxnLst/>
            <a:rect l="l" t="t" r="r" b="b"/>
            <a:pathLst>
              <a:path w="10420129" h="4279882">
                <a:moveTo>
                  <a:pt x="10420128" y="0"/>
                </a:moveTo>
                <a:lnTo>
                  <a:pt x="0" y="0"/>
                </a:lnTo>
                <a:lnTo>
                  <a:pt x="0" y="4279882"/>
                </a:lnTo>
                <a:lnTo>
                  <a:pt x="10420128" y="4279882"/>
                </a:lnTo>
                <a:lnTo>
                  <a:pt x="104201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7764815" y="3240321"/>
            <a:ext cx="11576991" cy="3806358"/>
            <a:chOff x="0" y="0"/>
            <a:chExt cx="3049084" cy="10024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49084" cy="1002498"/>
            </a:xfrm>
            <a:custGeom>
              <a:avLst/>
              <a:gdLst/>
              <a:ahLst/>
              <a:cxnLst/>
              <a:rect l="l" t="t" r="r" b="b"/>
              <a:pathLst>
                <a:path w="3049084" h="1002498">
                  <a:moveTo>
                    <a:pt x="58180" y="0"/>
                  </a:moveTo>
                  <a:lnTo>
                    <a:pt x="2990904" y="0"/>
                  </a:lnTo>
                  <a:cubicBezTo>
                    <a:pt x="3006334" y="0"/>
                    <a:pt x="3021133" y="6130"/>
                    <a:pt x="3032043" y="17040"/>
                  </a:cubicBezTo>
                  <a:cubicBezTo>
                    <a:pt x="3042954" y="27951"/>
                    <a:pt x="3049084" y="42750"/>
                    <a:pt x="3049084" y="58180"/>
                  </a:cubicBezTo>
                  <a:lnTo>
                    <a:pt x="3049084" y="944318"/>
                  </a:lnTo>
                  <a:cubicBezTo>
                    <a:pt x="3049084" y="976450"/>
                    <a:pt x="3023036" y="1002498"/>
                    <a:pt x="2990904" y="1002498"/>
                  </a:cubicBezTo>
                  <a:lnTo>
                    <a:pt x="58180" y="1002498"/>
                  </a:lnTo>
                  <a:cubicBezTo>
                    <a:pt x="26048" y="1002498"/>
                    <a:pt x="0" y="976450"/>
                    <a:pt x="0" y="944318"/>
                  </a:cubicBezTo>
                  <a:lnTo>
                    <a:pt x="0" y="58180"/>
                  </a:lnTo>
                  <a:cubicBezTo>
                    <a:pt x="0" y="26048"/>
                    <a:pt x="26048" y="0"/>
                    <a:pt x="5818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59D6">
                    <a:alpha val="0"/>
                  </a:srgbClr>
                </a:gs>
                <a:gs pos="50000">
                  <a:srgbClr val="3659D6">
                    <a:alpha val="75000"/>
                  </a:srgbClr>
                </a:gs>
                <a:gs pos="100000">
                  <a:srgbClr val="3659D6">
                    <a:alpha val="0"/>
                  </a:srgbClr>
                </a:gs>
              </a:gsLst>
              <a:lin ang="0"/>
            </a:gradFill>
            <a:ln w="9525" cap="rnd">
              <a:solidFill>
                <a:srgbClr val="00FFFF">
                  <a:alpha val="74902"/>
                </a:srgbClr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049084" cy="10405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379656" y="1978443"/>
            <a:ext cx="6764344" cy="569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505"/>
              </a:lnSpc>
              <a:spcBef>
                <a:spcPct val="0"/>
              </a:spcBef>
            </a:pPr>
            <a:r>
              <a:rPr lang="en-US" sz="33215">
                <a:solidFill>
                  <a:schemeClr val="bg1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04</a:t>
            </a:r>
            <a:endParaRPr lang="en-US" sz="33215">
              <a:solidFill>
                <a:schemeClr val="bg1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606599" y="3964952"/>
            <a:ext cx="9496425" cy="1503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30"/>
              </a:lnSpc>
              <a:spcBef>
                <a:spcPct val="0"/>
              </a:spcBef>
            </a:pPr>
            <a:r>
              <a:rPr lang="zh-CN" altLang="en-US" sz="8375" b="1">
                <a:solidFill>
                  <a:schemeClr val="bg1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项目意义</a:t>
            </a:r>
            <a:endParaRPr lang="zh-CN" altLang="en-US" sz="8375" b="1">
              <a:solidFill>
                <a:schemeClr val="bg1"/>
              </a:solidFill>
              <a:latin typeface="思源黑体-粗体 Bold" panose="020B0600000000000000" charset="-122"/>
              <a:ea typeface="思源黑体-粗体 Bold" panose="020B0600000000000000" charset="-122"/>
              <a:cs typeface="思源黑体-粗体 Bold" panose="020B0600000000000000" charset="-122"/>
              <a:sym typeface="思源黑体-粗体 Bold" panose="020B0600000000000000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753475" y="5523876"/>
            <a:ext cx="9126473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5"/>
              </a:lnSpc>
              <a:spcBef>
                <a:spcPct val="0"/>
              </a:spcBef>
            </a:pPr>
            <a:r>
              <a:rPr lang="en-US" sz="3255" spc="188">
                <a:solidFill>
                  <a:schemeClr val="bg1"/>
                </a:solidFill>
                <a:latin typeface="思源黑体-粗体" panose="020B0400000000000000" charset="-122"/>
                <a:ea typeface="思源黑体-粗体" panose="020B0400000000000000" charset="-122"/>
                <a:cs typeface="思源黑体-粗体" panose="020B0400000000000000" charset="-122"/>
                <a:sym typeface="思源黑体-粗体" panose="020B0400000000000000" charset="-122"/>
              </a:rPr>
              <a:t>Significance of the Project</a:t>
            </a:r>
            <a:endParaRPr lang="en-US" sz="3255" spc="188">
              <a:solidFill>
                <a:schemeClr val="bg1"/>
              </a:solidFill>
              <a:latin typeface="思源黑体-粗体" panose="020B0400000000000000" charset="-122"/>
              <a:ea typeface="思源黑体-粗体" panose="020B0400000000000000" charset="-122"/>
              <a:cs typeface="思源黑体-粗体" panose="020B0400000000000000" charset="-122"/>
              <a:sym typeface="思源黑体-粗体" panose="020B0400000000000000" charset="-122"/>
            </a:endParaRPr>
          </a:p>
        </p:txBody>
      </p:sp>
      <p:sp>
        <p:nvSpPr>
          <p:cNvPr id="11" name="AutoShape 11"/>
          <p:cNvSpPr/>
          <p:nvPr/>
        </p:nvSpPr>
        <p:spPr>
          <a:xfrm flipV="1">
            <a:off x="9992592" y="8181119"/>
            <a:ext cx="0" cy="719955"/>
          </a:xfrm>
          <a:prstGeom prst="line">
            <a:avLst/>
          </a:prstGeom>
          <a:ln w="9525" cap="flat">
            <a:solidFill>
              <a:srgbClr val="00FFFF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14231724" y="6638776"/>
            <a:ext cx="7296448" cy="7296448"/>
          </a:xfrm>
          <a:custGeom>
            <a:avLst/>
            <a:gdLst/>
            <a:ahLst/>
            <a:cxnLst/>
            <a:rect l="l" t="t" r="r" b="b"/>
            <a:pathLst>
              <a:path w="7296448" h="7296448">
                <a:moveTo>
                  <a:pt x="0" y="0"/>
                </a:moveTo>
                <a:lnTo>
                  <a:pt x="7296448" y="0"/>
                </a:lnTo>
                <a:lnTo>
                  <a:pt x="7296448" y="7296448"/>
                </a:lnTo>
                <a:lnTo>
                  <a:pt x="0" y="72964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2"/>
          <p:cNvSpPr txBox="1"/>
          <p:nvPr/>
        </p:nvSpPr>
        <p:spPr>
          <a:xfrm>
            <a:off x="7176622" y="981075"/>
            <a:ext cx="10082678" cy="797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10"/>
              </a:lnSpc>
            </a:pPr>
            <a:r>
              <a:rPr lang="en-US" sz="2220" b="1" i="1" spc="339">
                <a:solidFill>
                  <a:schemeClr val="bg1"/>
                </a:solidFill>
                <a:latin typeface="思源黑体-粗体 Italics" panose="020B0400000000000000" charset="-122"/>
                <a:ea typeface="思源黑体-粗体 Italics" panose="020B0400000000000000" charset="-122"/>
                <a:cs typeface="思源黑体-粗体 Italics" panose="020B0400000000000000" charset="-122"/>
                <a:sym typeface="思源黑体-粗体 Italics" panose="020B0400000000000000" charset="-122"/>
              </a:rPr>
              <a:t>OpenHealth </a:t>
            </a:r>
            <a:endParaRPr lang="en-US" sz="2220" b="1" i="1" spc="339">
              <a:solidFill>
                <a:schemeClr val="bg1"/>
              </a:solidFill>
              <a:latin typeface="思源黑体-粗体 Italics" panose="020B0400000000000000" charset="-122"/>
              <a:ea typeface="思源黑体-粗体 Italics" panose="020B0400000000000000" charset="-122"/>
              <a:cs typeface="思源黑体-粗体 Italics" panose="020B0400000000000000" charset="-122"/>
              <a:sym typeface="思源黑体-粗体 Italics" panose="020B0400000000000000" charset="-122"/>
            </a:endParaRPr>
          </a:p>
          <a:p>
            <a:pPr algn="r">
              <a:lnSpc>
                <a:spcPts val="3110"/>
              </a:lnSpc>
            </a:pPr>
            <a:r>
              <a:rPr lang="zh-CN" altLang="en-US" sz="2220" i="1">
                <a:solidFill>
                  <a:schemeClr val="bg1"/>
                </a:solidFill>
                <a:latin typeface="字由点字倔强黑 Italics" panose="00020600040101010101" charset="-122"/>
                <a:ea typeface="字由点字倔强黑 Italics" panose="00020600040101010101" charset="-122"/>
                <a:cs typeface="字由点字倔强黑 Italics" panose="00020600040101010101" charset="-122"/>
                <a:sym typeface="字由点字倔强黑 Italics" panose="00020600040101010101" charset="-122"/>
              </a:rPr>
              <a:t>开源项目智能健康助手</a:t>
            </a:r>
            <a:endParaRPr lang="en-US" sz="2220" i="1" spc="339">
              <a:solidFill>
                <a:srgbClr val="388CCB"/>
              </a:solidFill>
              <a:latin typeface="思源黑体-粗体 Italics" panose="020B0400000000000000" charset="-122"/>
              <a:ea typeface="思源黑体-粗体 Italics" panose="020B0400000000000000" charset="-122"/>
              <a:cs typeface="思源黑体-粗体 Italics" panose="020B0400000000000000" charset="-122"/>
              <a:sym typeface="思源黑体-粗体 Italics" panose="020B0400000000000000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F42">
                <a:alpha val="100000"/>
              </a:srgbClr>
            </a:gs>
            <a:gs pos="100000">
              <a:srgbClr val="030B1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61515" y="-2626485"/>
            <a:ext cx="5252970" cy="5252970"/>
          </a:xfrm>
          <a:custGeom>
            <a:avLst/>
            <a:gdLst/>
            <a:ahLst/>
            <a:cxnLst/>
            <a:rect l="l" t="t" r="r" b="b"/>
            <a:pathLst>
              <a:path w="5252970" h="5252970">
                <a:moveTo>
                  <a:pt x="0" y="0"/>
                </a:moveTo>
                <a:lnTo>
                  <a:pt x="5252970" y="0"/>
                </a:lnTo>
                <a:lnTo>
                  <a:pt x="5252970" y="5252970"/>
                </a:lnTo>
                <a:lnTo>
                  <a:pt x="0" y="525297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9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-642084" y="626003"/>
            <a:ext cx="6477790" cy="1454043"/>
            <a:chOff x="0" y="0"/>
            <a:chExt cx="1810520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10520" cy="406400"/>
            </a:xfrm>
            <a:custGeom>
              <a:avLst/>
              <a:gdLst/>
              <a:ahLst/>
              <a:cxnLst/>
              <a:rect l="l" t="t" r="r" b="b"/>
              <a:pathLst>
                <a:path w="1810520" h="406400">
                  <a:moveTo>
                    <a:pt x="160732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607320" y="406400"/>
                  </a:lnTo>
                  <a:lnTo>
                    <a:pt x="1810520" y="203200"/>
                  </a:lnTo>
                  <a:lnTo>
                    <a:pt x="1607320" y="0"/>
                  </a:lnTo>
                  <a:close/>
                </a:path>
              </a:pathLst>
            </a:custGeom>
            <a:gradFill rotWithShape="1">
              <a:gsLst>
                <a:gs pos="0">
                  <a:srgbClr val="3659D6">
                    <a:alpha val="0"/>
                  </a:srgbClr>
                </a:gs>
                <a:gs pos="50000">
                  <a:srgbClr val="3659D6">
                    <a:alpha val="75000"/>
                  </a:srgbClr>
                </a:gs>
                <a:gs pos="100000">
                  <a:srgbClr val="3659D6">
                    <a:alpha val="0"/>
                  </a:srgbClr>
                </a:gs>
              </a:gsLst>
              <a:lin ang="0"/>
            </a:gradFill>
            <a:ln w="9525" cap="sq">
              <a:solidFill>
                <a:srgbClr val="00FFFF">
                  <a:alpha val="74902"/>
                </a:srgbClr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69622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62705" y="887979"/>
            <a:ext cx="5073001" cy="80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65"/>
              </a:lnSpc>
              <a:spcBef>
                <a:spcPct val="0"/>
              </a:spcBef>
            </a:pPr>
            <a:r>
              <a:rPr lang="zh-CN" altLang="en-US" sz="4475" b="1">
                <a:solidFill>
                  <a:schemeClr val="bg1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项目意义</a:t>
            </a:r>
            <a:endParaRPr lang="zh-CN" altLang="en-US" sz="4475" b="1">
              <a:solidFill>
                <a:schemeClr val="bg1"/>
              </a:solidFill>
              <a:latin typeface="思源黑体-粗体 Bold" panose="020B0600000000000000" charset="-122"/>
              <a:ea typeface="思源黑体-粗体 Bold" panose="020B0600000000000000" charset="-122"/>
              <a:cs typeface="思源黑体-粗体 Bold" panose="020B0600000000000000" charset="-122"/>
              <a:sym typeface="思源黑体-粗体 Bold" panose="020B0600000000000000" charset="-122"/>
            </a:endParaRPr>
          </a:p>
        </p:txBody>
      </p:sp>
      <p:sp>
        <p:nvSpPr>
          <p:cNvPr id="7" name="AutoShape 7"/>
          <p:cNvSpPr/>
          <p:nvPr/>
        </p:nvSpPr>
        <p:spPr>
          <a:xfrm flipV="1">
            <a:off x="427102" y="983229"/>
            <a:ext cx="0" cy="719955"/>
          </a:xfrm>
          <a:prstGeom prst="line">
            <a:avLst/>
          </a:prstGeom>
          <a:ln w="9525" cap="flat">
            <a:solidFill>
              <a:srgbClr val="00FFFF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-4567204" y="6090237"/>
            <a:ext cx="9134407" cy="9134407"/>
          </a:xfrm>
          <a:custGeom>
            <a:avLst/>
            <a:gdLst/>
            <a:ahLst/>
            <a:cxnLst/>
            <a:rect l="l" t="t" r="r" b="b"/>
            <a:pathLst>
              <a:path w="9134407" h="9134407">
                <a:moveTo>
                  <a:pt x="0" y="0"/>
                </a:moveTo>
                <a:lnTo>
                  <a:pt x="9134408" y="0"/>
                </a:lnTo>
                <a:lnTo>
                  <a:pt x="9134408" y="9134408"/>
                </a:lnTo>
                <a:lnTo>
                  <a:pt x="0" y="913440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4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9" name="AutoShape 9"/>
          <p:cNvSpPr/>
          <p:nvPr/>
        </p:nvSpPr>
        <p:spPr>
          <a:xfrm flipV="1">
            <a:off x="1794070" y="2926258"/>
            <a:ext cx="0" cy="5909446"/>
          </a:xfrm>
          <a:prstGeom prst="line">
            <a:avLst/>
          </a:prstGeom>
          <a:ln w="9525" cap="flat">
            <a:solidFill>
              <a:srgbClr val="00FFFF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>
            <p:custDataLst>
              <p:tags r:id="rId3"/>
            </p:custDataLst>
          </p:nvPr>
        </p:nvSpPr>
        <p:spPr>
          <a:xfrm>
            <a:off x="2209194" y="2628443"/>
            <a:ext cx="895483" cy="1002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20"/>
              </a:lnSpc>
              <a:spcBef>
                <a:spcPct val="0"/>
              </a:spcBef>
            </a:pPr>
            <a:r>
              <a:rPr lang="en-US" sz="5585" b="1">
                <a:solidFill>
                  <a:srgbClr val="00FFFF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01</a:t>
            </a:r>
            <a:endParaRPr lang="en-US" sz="5585" b="1">
              <a:solidFill>
                <a:srgbClr val="00FFFF"/>
              </a:solidFill>
              <a:latin typeface="思源黑体-粗体 Bold" panose="020B0600000000000000" charset="-122"/>
              <a:ea typeface="思源黑体-粗体 Bold" panose="020B0600000000000000" charset="-122"/>
              <a:cs typeface="思源黑体-粗体 Bold" panose="020B0600000000000000" charset="-122"/>
              <a:sym typeface="思源黑体-粗体 Bold" panose="020B0600000000000000" charset="-122"/>
            </a:endParaRPr>
          </a:p>
        </p:txBody>
      </p:sp>
      <p:sp>
        <p:nvSpPr>
          <p:cNvPr id="13" name="TextBox 13"/>
          <p:cNvSpPr txBox="1"/>
          <p:nvPr>
            <p:custDataLst>
              <p:tags r:id="rId4"/>
            </p:custDataLst>
          </p:nvPr>
        </p:nvSpPr>
        <p:spPr>
          <a:xfrm>
            <a:off x="2209194" y="4784269"/>
            <a:ext cx="895483" cy="1002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20"/>
              </a:lnSpc>
              <a:spcBef>
                <a:spcPct val="0"/>
              </a:spcBef>
            </a:pPr>
            <a:r>
              <a:rPr lang="en-US" sz="5585" b="1">
                <a:solidFill>
                  <a:srgbClr val="00FFFF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02</a:t>
            </a:r>
            <a:endParaRPr lang="en-US" sz="5585" b="1">
              <a:solidFill>
                <a:srgbClr val="00FFFF"/>
              </a:solidFill>
              <a:latin typeface="思源黑体-粗体 Bold" panose="020B0600000000000000" charset="-122"/>
              <a:ea typeface="思源黑体-粗体 Bold" panose="020B0600000000000000" charset="-122"/>
              <a:cs typeface="思源黑体-粗体 Bold" panose="020B0600000000000000" charset="-122"/>
              <a:sym typeface="思源黑体-粗体 Bold" panose="020B0600000000000000" charset="-122"/>
            </a:endParaRPr>
          </a:p>
        </p:txBody>
      </p:sp>
      <p:sp>
        <p:nvSpPr>
          <p:cNvPr id="15" name="TextBox 15"/>
          <p:cNvSpPr txBox="1"/>
          <p:nvPr>
            <p:custDataLst>
              <p:tags r:id="rId5"/>
            </p:custDataLst>
          </p:nvPr>
        </p:nvSpPr>
        <p:spPr>
          <a:xfrm>
            <a:off x="2209194" y="6940095"/>
            <a:ext cx="895483" cy="1002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20"/>
              </a:lnSpc>
              <a:spcBef>
                <a:spcPct val="0"/>
              </a:spcBef>
            </a:pPr>
            <a:r>
              <a:rPr lang="en-US" sz="5585" b="1">
                <a:solidFill>
                  <a:srgbClr val="00FFFF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03</a:t>
            </a:r>
            <a:endParaRPr lang="en-US" sz="5585" b="1">
              <a:solidFill>
                <a:srgbClr val="00FFFF"/>
              </a:solidFill>
              <a:latin typeface="思源黑体-粗体 Bold" panose="020B0600000000000000" charset="-122"/>
              <a:ea typeface="思源黑体-粗体 Bold" panose="020B0600000000000000" charset="-122"/>
              <a:cs typeface="思源黑体-粗体 Bold" panose="020B0600000000000000" charset="-122"/>
              <a:sym typeface="思源黑体-粗体 Bold" panose="020B0600000000000000" charset="-122"/>
            </a:endParaRPr>
          </a:p>
        </p:txBody>
      </p:sp>
      <p:sp>
        <p:nvSpPr>
          <p:cNvPr id="17" name="TextBox 17"/>
          <p:cNvSpPr txBox="1"/>
          <p:nvPr>
            <p:custDataLst>
              <p:tags r:id="rId6"/>
            </p:custDataLst>
          </p:nvPr>
        </p:nvSpPr>
        <p:spPr>
          <a:xfrm>
            <a:off x="3385185" y="2864485"/>
            <a:ext cx="5088255" cy="430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zh-CN" altLang="en-US" sz="3200" b="1">
                <a:solidFill>
                  <a:srgbClr val="FFFFFF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对使用者（企业</a:t>
            </a:r>
            <a:r>
              <a:rPr lang="en-US" altLang="zh-CN" sz="3200" b="1">
                <a:solidFill>
                  <a:srgbClr val="FFFFFF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/</a:t>
            </a:r>
            <a:r>
              <a:rPr lang="zh-CN" altLang="en-US" sz="3200" b="1">
                <a:solidFill>
                  <a:srgbClr val="FFFFFF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开发者）：</a:t>
            </a:r>
            <a:endParaRPr lang="zh-CN" altLang="en-US" sz="3200" b="1">
              <a:solidFill>
                <a:srgbClr val="FFFFFF"/>
              </a:solidFill>
              <a:latin typeface="思源黑体-粗体 Bold" panose="020B0600000000000000" charset="-122"/>
              <a:ea typeface="思源黑体-粗体 Bold" panose="020B0600000000000000" charset="-122"/>
              <a:cs typeface="思源黑体-粗体 Bold" panose="020B0600000000000000" charset="-122"/>
              <a:sym typeface="思源黑体-粗体 Bold" panose="020B0600000000000000" charset="-122"/>
            </a:endParaRPr>
          </a:p>
        </p:txBody>
      </p:sp>
      <p:sp>
        <p:nvSpPr>
          <p:cNvPr id="19" name="TextBox 19"/>
          <p:cNvSpPr txBox="1"/>
          <p:nvPr>
            <p:custDataLst>
              <p:tags r:id="rId7"/>
            </p:custDataLst>
          </p:nvPr>
        </p:nvSpPr>
        <p:spPr>
          <a:xfrm>
            <a:off x="3385185" y="5020310"/>
            <a:ext cx="4689475" cy="430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zh-CN" altLang="en-US" sz="3200" b="1">
                <a:solidFill>
                  <a:srgbClr val="FFFFFF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对维护者（项目团队）：</a:t>
            </a:r>
            <a:endParaRPr lang="zh-CN" altLang="en-US" sz="3200" b="1">
              <a:solidFill>
                <a:srgbClr val="FFFFFF"/>
              </a:solidFill>
              <a:latin typeface="思源黑体-粗体 Bold" panose="020B0600000000000000" charset="-122"/>
              <a:ea typeface="思源黑体-粗体 Bold" panose="020B0600000000000000" charset="-122"/>
              <a:cs typeface="思源黑体-粗体 Bold" panose="020B0600000000000000" charset="-122"/>
              <a:sym typeface="思源黑体-粗体 Bold" panose="020B0600000000000000" charset="-122"/>
            </a:endParaRPr>
          </a:p>
        </p:txBody>
      </p:sp>
      <p:sp>
        <p:nvSpPr>
          <p:cNvPr id="21" name="TextBox 21"/>
          <p:cNvSpPr txBox="1"/>
          <p:nvPr>
            <p:custDataLst>
              <p:tags r:id="rId8"/>
            </p:custDataLst>
          </p:nvPr>
        </p:nvSpPr>
        <p:spPr>
          <a:xfrm>
            <a:off x="3384883" y="7176315"/>
            <a:ext cx="3129904" cy="4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zh-CN" altLang="en-US" sz="3200" b="1">
                <a:solidFill>
                  <a:srgbClr val="FFFFFF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对开源生态：</a:t>
            </a:r>
            <a:endParaRPr lang="zh-CN" altLang="en-US" sz="3200" b="1">
              <a:solidFill>
                <a:srgbClr val="FFFFFF"/>
              </a:solidFill>
              <a:latin typeface="思源黑体-粗体 Bold" panose="020B0600000000000000" charset="-122"/>
              <a:ea typeface="思源黑体-粗体 Bold" panose="020B0600000000000000" charset="-122"/>
              <a:cs typeface="思源黑体-粗体 Bold" panose="020B0600000000000000" charset="-122"/>
              <a:sym typeface="思源黑体-粗体 Bold" panose="020B0600000000000000" charset="-122"/>
            </a:endParaRPr>
          </a:p>
        </p:txBody>
      </p:sp>
      <p:sp>
        <p:nvSpPr>
          <p:cNvPr id="23" name="TextBox 23"/>
          <p:cNvSpPr txBox="1"/>
          <p:nvPr>
            <p:custDataLst>
              <p:tags r:id="rId9"/>
            </p:custDataLst>
          </p:nvPr>
        </p:nvSpPr>
        <p:spPr>
          <a:xfrm>
            <a:off x="3385185" y="3395980"/>
            <a:ext cx="10815320" cy="1292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解决</a:t>
            </a:r>
            <a:r>
              <a:rPr lang="en-US" altLang="zh-CN" sz="28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“</a:t>
            </a:r>
            <a:r>
              <a:rPr lang="zh-CN" altLang="en-US" sz="28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如何从海量开源项目中快速、客观地甄选出可靠、健康、可持续的项目</a:t>
            </a:r>
            <a:r>
              <a:rPr lang="en-US" altLang="zh-CN" sz="28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”</a:t>
            </a:r>
            <a:r>
              <a:rPr lang="zh-CN" altLang="en-US" sz="28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的难题，降低技术选型和供应链风险。</a:t>
            </a:r>
            <a:endParaRPr lang="zh-CN" altLang="en-US" sz="2800">
              <a:solidFill>
                <a:srgbClr val="FFFFFF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思源黑体-细体" panose="020B0200000000000000" charset="-122"/>
            </a:endParaRPr>
          </a:p>
        </p:txBody>
      </p:sp>
      <p:sp>
        <p:nvSpPr>
          <p:cNvPr id="25" name="TextBox 25"/>
          <p:cNvSpPr txBox="1"/>
          <p:nvPr>
            <p:custDataLst>
              <p:tags r:id="rId10"/>
            </p:custDataLst>
          </p:nvPr>
        </p:nvSpPr>
        <p:spPr>
          <a:xfrm>
            <a:off x="3385185" y="5551805"/>
            <a:ext cx="10815320" cy="1292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提供清晰的</a:t>
            </a:r>
            <a:r>
              <a:rPr lang="en-US" altLang="zh-CN" sz="28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“</a:t>
            </a:r>
            <a:r>
              <a:rPr lang="zh-CN" altLang="en-US" sz="28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健康体检报告</a:t>
            </a:r>
            <a:r>
              <a:rPr lang="en-US" altLang="zh-CN" sz="28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”</a:t>
            </a:r>
            <a:r>
              <a:rPr lang="zh-CN" altLang="en-US" sz="28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，帮助发现社区运营和开发流程中的隐形问题，获得可操作的改进指导，提升项目吸引力与存活率。</a:t>
            </a:r>
            <a:endParaRPr lang="zh-CN" altLang="en-US" sz="2800">
              <a:solidFill>
                <a:srgbClr val="FFFFFF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思源黑体-细体" panose="020B0200000000000000" charset="-122"/>
            </a:endParaRPr>
          </a:p>
        </p:txBody>
      </p:sp>
      <p:sp>
        <p:nvSpPr>
          <p:cNvPr id="27" name="TextBox 27"/>
          <p:cNvSpPr txBox="1"/>
          <p:nvPr>
            <p:custDataLst>
              <p:tags r:id="rId11"/>
            </p:custDataLst>
          </p:nvPr>
        </p:nvSpPr>
        <p:spPr>
          <a:xfrm>
            <a:off x="3385185" y="7707630"/>
            <a:ext cx="10815955" cy="1292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推动开源项目评估从</a:t>
            </a:r>
            <a:r>
              <a:rPr lang="en-US" altLang="zh-CN" sz="28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“</a:t>
            </a:r>
            <a:r>
              <a:rPr lang="zh-CN" altLang="en-US" sz="28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凭</a:t>
            </a:r>
            <a:r>
              <a:rPr lang="en-US" altLang="zh-CN" sz="28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Star</a:t>
            </a:r>
            <a:r>
              <a:rPr lang="zh-CN" altLang="en-US" sz="28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数感觉</a:t>
            </a:r>
            <a:r>
              <a:rPr lang="en-US" altLang="zh-CN" sz="28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”</a:t>
            </a:r>
            <a:r>
              <a:rPr lang="zh-CN" altLang="en-US" sz="28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走向</a:t>
            </a:r>
            <a:r>
              <a:rPr lang="en-US" altLang="zh-CN" sz="28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“</a:t>
            </a:r>
            <a:r>
              <a:rPr lang="zh-CN" altLang="en-US" sz="28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靠数据说话</a:t>
            </a:r>
            <a:r>
              <a:rPr lang="en-US" altLang="zh-CN" sz="28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”</a:t>
            </a:r>
            <a:r>
              <a:rPr lang="zh-CN" altLang="en-US" sz="28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rPr>
              <a:t>，促进开源项目质量标准的形成，引导生态向更健康、更可持续的方向发展。</a:t>
            </a:r>
            <a:endParaRPr lang="zh-CN" altLang="en-US" sz="2800">
              <a:solidFill>
                <a:srgbClr val="FFFFFF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思源黑体-细体" panose="020B0200000000000000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994" t="-6427" r="-438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295900" y="5719796"/>
            <a:ext cx="9134407" cy="9134407"/>
          </a:xfrm>
          <a:custGeom>
            <a:avLst/>
            <a:gdLst/>
            <a:ahLst/>
            <a:cxnLst/>
            <a:rect l="l" t="t" r="r" b="b"/>
            <a:pathLst>
              <a:path w="9134407" h="9134407">
                <a:moveTo>
                  <a:pt x="0" y="0"/>
                </a:moveTo>
                <a:lnTo>
                  <a:pt x="9134407" y="0"/>
                </a:lnTo>
                <a:lnTo>
                  <a:pt x="9134407" y="9134408"/>
                </a:lnTo>
                <a:lnTo>
                  <a:pt x="0" y="91344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661515" y="-2626485"/>
            <a:ext cx="5252970" cy="5252970"/>
          </a:xfrm>
          <a:custGeom>
            <a:avLst/>
            <a:gdLst/>
            <a:ahLst/>
            <a:cxnLst/>
            <a:rect l="l" t="t" r="r" b="b"/>
            <a:pathLst>
              <a:path w="5252970" h="5252970">
                <a:moveTo>
                  <a:pt x="0" y="0"/>
                </a:moveTo>
                <a:lnTo>
                  <a:pt x="5252970" y="0"/>
                </a:lnTo>
                <a:lnTo>
                  <a:pt x="5252970" y="5252970"/>
                </a:lnTo>
                <a:lnTo>
                  <a:pt x="0" y="5252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395439" y="-981250"/>
            <a:ext cx="9497122" cy="9497122"/>
          </a:xfrm>
          <a:custGeom>
            <a:avLst/>
            <a:gdLst/>
            <a:ahLst/>
            <a:cxnLst/>
            <a:rect l="l" t="t" r="r" b="b"/>
            <a:pathLst>
              <a:path w="9497122" h="9497122">
                <a:moveTo>
                  <a:pt x="0" y="0"/>
                </a:moveTo>
                <a:lnTo>
                  <a:pt x="9497122" y="0"/>
                </a:lnTo>
                <a:lnTo>
                  <a:pt x="9497122" y="9497121"/>
                </a:lnTo>
                <a:lnTo>
                  <a:pt x="0" y="94971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42532">
            <a:off x="-5703859" y="1424552"/>
            <a:ext cx="11407717" cy="4685517"/>
          </a:xfrm>
          <a:custGeom>
            <a:avLst/>
            <a:gdLst/>
            <a:ahLst/>
            <a:cxnLst/>
            <a:rect l="l" t="t" r="r" b="b"/>
            <a:pathLst>
              <a:path w="11407717" h="4685517">
                <a:moveTo>
                  <a:pt x="0" y="0"/>
                </a:moveTo>
                <a:lnTo>
                  <a:pt x="11407718" y="0"/>
                </a:lnTo>
                <a:lnTo>
                  <a:pt x="11407718" y="4685517"/>
                </a:lnTo>
                <a:lnTo>
                  <a:pt x="0" y="46855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101512" flipH="1">
            <a:off x="12124535" y="1222493"/>
            <a:ext cx="11407717" cy="4685517"/>
          </a:xfrm>
          <a:custGeom>
            <a:avLst/>
            <a:gdLst/>
            <a:ahLst/>
            <a:cxnLst/>
            <a:rect l="l" t="t" r="r" b="b"/>
            <a:pathLst>
              <a:path w="11407717" h="4685517">
                <a:moveTo>
                  <a:pt x="11407717" y="0"/>
                </a:moveTo>
                <a:lnTo>
                  <a:pt x="0" y="0"/>
                </a:lnTo>
                <a:lnTo>
                  <a:pt x="0" y="4685517"/>
                </a:lnTo>
                <a:lnTo>
                  <a:pt x="11407717" y="4685517"/>
                </a:lnTo>
                <a:lnTo>
                  <a:pt x="114077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-1021992" y="7995245"/>
            <a:ext cx="20331985" cy="2546620"/>
            <a:chOff x="0" y="0"/>
            <a:chExt cx="5354926" cy="67071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354926" cy="670715"/>
            </a:xfrm>
            <a:custGeom>
              <a:avLst/>
              <a:gdLst/>
              <a:ahLst/>
              <a:cxnLst/>
              <a:rect l="l" t="t" r="r" b="b"/>
              <a:pathLst>
                <a:path w="5354926" h="670715">
                  <a:moveTo>
                    <a:pt x="0" y="0"/>
                  </a:moveTo>
                  <a:lnTo>
                    <a:pt x="5354926" y="0"/>
                  </a:lnTo>
                  <a:lnTo>
                    <a:pt x="5354926" y="670715"/>
                  </a:lnTo>
                  <a:lnTo>
                    <a:pt x="0" y="670715"/>
                  </a:lnTo>
                  <a:close/>
                </a:path>
              </a:pathLst>
            </a:custGeom>
            <a:gradFill rotWithShape="1">
              <a:gsLst>
                <a:gs pos="0">
                  <a:srgbClr val="030817">
                    <a:alpha val="0"/>
                  </a:srgbClr>
                </a:gs>
                <a:gs pos="100000">
                  <a:srgbClr val="03081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354926" cy="708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5917127" y="8725421"/>
            <a:ext cx="6453746" cy="594042"/>
            <a:chOff x="0" y="0"/>
            <a:chExt cx="1699752" cy="15645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99752" cy="156456"/>
            </a:xfrm>
            <a:custGeom>
              <a:avLst/>
              <a:gdLst/>
              <a:ahLst/>
              <a:cxnLst/>
              <a:rect l="l" t="t" r="r" b="b"/>
              <a:pathLst>
                <a:path w="1699752" h="156456">
                  <a:moveTo>
                    <a:pt x="0" y="0"/>
                  </a:moveTo>
                  <a:lnTo>
                    <a:pt x="1699752" y="0"/>
                  </a:lnTo>
                  <a:lnTo>
                    <a:pt x="1699752" y="156456"/>
                  </a:lnTo>
                  <a:lnTo>
                    <a:pt x="0" y="156456"/>
                  </a:lnTo>
                  <a:close/>
                </a:path>
              </a:pathLst>
            </a:custGeom>
            <a:gradFill rotWithShape="1">
              <a:gsLst>
                <a:gs pos="0">
                  <a:srgbClr val="3659D6">
                    <a:alpha val="0"/>
                  </a:srgbClr>
                </a:gs>
                <a:gs pos="50000">
                  <a:srgbClr val="3659D6">
                    <a:alpha val="100000"/>
                  </a:srgbClr>
                </a:gs>
                <a:gs pos="100000">
                  <a:srgbClr val="3659D6">
                    <a:alpha val="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699752" cy="1945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32686" y="1287723"/>
            <a:ext cx="15622628" cy="2775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80"/>
              </a:lnSpc>
              <a:spcBef>
                <a:spcPct val="0"/>
              </a:spcBef>
            </a:pPr>
            <a:r>
              <a:rPr lang="en-US" sz="16275" i="1">
                <a:solidFill>
                  <a:schemeClr val="bg1"/>
                </a:solidFill>
                <a:latin typeface="字由点字倔强黑 Italics" panose="00020600040101010101" charset="-122"/>
                <a:ea typeface="字由点字倔强黑 Italics" panose="00020600040101010101" charset="-122"/>
                <a:cs typeface="字由点字倔强黑 Italics" panose="00020600040101010101" charset="-122"/>
                <a:sym typeface="字由点字倔强黑 Italics" panose="00020600040101010101" charset="-122"/>
              </a:rPr>
              <a:t>感谢您的观看</a:t>
            </a:r>
            <a:endParaRPr lang="en-US" sz="16275" i="1">
              <a:solidFill>
                <a:schemeClr val="bg1"/>
              </a:solidFill>
              <a:latin typeface="字由点字倔强黑 Italics" panose="00020600040101010101" charset="-122"/>
              <a:ea typeface="字由点字倔强黑 Italics" panose="00020600040101010101" charset="-122"/>
              <a:cs typeface="字由点字倔强黑 Italics" panose="00020600040101010101" charset="-122"/>
              <a:sym typeface="字由点字倔强黑 Italics" panose="00020600040101010101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489325" y="4152900"/>
            <a:ext cx="11538585" cy="12185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05"/>
              </a:lnSpc>
              <a:spcBef>
                <a:spcPct val="0"/>
              </a:spcBef>
            </a:pPr>
            <a:r>
              <a:rPr lang="en-US" sz="4800" spc="359">
                <a:solidFill>
                  <a:schemeClr val="bg1"/>
                </a:solidFill>
                <a:latin typeface="思源黑体-粗体 Bold Italics" panose="020B0600000000000000" charset="-122"/>
                <a:ea typeface="思源黑体-粗体 Bold Italics" panose="020B0600000000000000" charset="-122"/>
                <a:cs typeface="思源黑体-粗体 Bold Italics" panose="020B0600000000000000" charset="-122"/>
                <a:sym typeface="思源黑体-粗体 Bold Italics" panose="020B0600000000000000" charset="-122"/>
              </a:rPr>
              <a:t>- OpenHealth</a:t>
            </a:r>
            <a:r>
              <a:rPr lang="zh-CN" altLang="en-US" sz="4800" spc="359">
                <a:solidFill>
                  <a:schemeClr val="bg1"/>
                </a:solidFill>
                <a:latin typeface="思源黑体-粗体 Bold Italics" panose="020B0600000000000000" charset="-122"/>
                <a:ea typeface="思源黑体-粗体 Bold Italics" panose="020B0600000000000000" charset="-122"/>
                <a:cs typeface="思源黑体-粗体 Bold Italics" panose="020B0600000000000000" charset="-122"/>
                <a:sym typeface="思源黑体-粗体 Bold Italics" panose="020B0600000000000000" charset="-122"/>
              </a:rPr>
              <a:t>开源项目智能健康助手</a:t>
            </a:r>
            <a:r>
              <a:rPr lang="en-US" altLang="zh-CN" sz="4800" spc="359">
                <a:solidFill>
                  <a:schemeClr val="bg1"/>
                </a:solidFill>
                <a:latin typeface="思源黑体-粗体 Bold Italics" panose="020B0600000000000000" charset="-122"/>
                <a:ea typeface="思源黑体-粗体 Bold Italics" panose="020B0600000000000000" charset="-122"/>
                <a:cs typeface="思源黑体-粗体 Bold Italics" panose="020B0600000000000000" charset="-122"/>
                <a:sym typeface="思源黑体-粗体 Bold Italics" panose="020B0600000000000000" charset="-122"/>
              </a:rPr>
              <a:t> -</a:t>
            </a:r>
            <a:endParaRPr lang="en-US" altLang="zh-CN" sz="4800" spc="359">
              <a:solidFill>
                <a:schemeClr val="bg1"/>
              </a:solidFill>
              <a:latin typeface="思源黑体-粗体 Bold Italics" panose="020B0600000000000000" charset="-122"/>
              <a:ea typeface="思源黑体-粗体 Bold Italics" panose="020B0600000000000000" charset="-122"/>
              <a:cs typeface="思源黑体-粗体 Bold Italics" panose="020B0600000000000000" charset="-122"/>
              <a:sym typeface="思源黑体-粗体 Bold Italics" panose="020B0600000000000000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591994" y="8799968"/>
            <a:ext cx="5084963" cy="41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5"/>
              </a:lnSpc>
              <a:spcBef>
                <a:spcPct val="0"/>
              </a:spcBef>
            </a:pPr>
            <a:r>
              <a:rPr lang="zh-CN" altLang="en-US" sz="2310" spc="122">
                <a:solidFill>
                  <a:srgbClr val="FFFFFF"/>
                </a:solidFill>
                <a:latin typeface="思源黑体-粗体" panose="020B0400000000000000" charset="-122"/>
                <a:ea typeface="思源黑体-粗体" panose="020B0400000000000000" charset="-122"/>
                <a:cs typeface="思源黑体-粗体" panose="020B0400000000000000" charset="-122"/>
                <a:sym typeface="思源黑体-粗体" panose="020B0400000000000000" charset="-122"/>
              </a:rPr>
              <a:t>负责人：单馨冉</a:t>
            </a:r>
            <a:endParaRPr lang="zh-CN" altLang="en-US" sz="2310" spc="122">
              <a:solidFill>
                <a:srgbClr val="FFFFFF"/>
              </a:solidFill>
              <a:latin typeface="思源黑体-粗体" panose="020B0400000000000000" charset="-122"/>
              <a:ea typeface="思源黑体-粗体" panose="020B0400000000000000" charset="-122"/>
              <a:cs typeface="思源黑体-粗体" panose="020B0400000000000000" charset="-122"/>
              <a:sym typeface="思源黑体-粗体" panose="020B0400000000000000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1"/>
            <a:stretch>
              <a:fillRect l="-185485" r="-92765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6127708" y="-2680100"/>
            <a:ext cx="11616610" cy="15740141"/>
            <a:chOff x="0" y="0"/>
            <a:chExt cx="3059519" cy="41455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59518" cy="4145552"/>
            </a:xfrm>
            <a:custGeom>
              <a:avLst/>
              <a:gdLst/>
              <a:ahLst/>
              <a:cxnLst/>
              <a:rect l="l" t="t" r="r" b="b"/>
              <a:pathLst>
                <a:path w="3059518" h="4145552">
                  <a:moveTo>
                    <a:pt x="0" y="0"/>
                  </a:moveTo>
                  <a:lnTo>
                    <a:pt x="3059518" y="0"/>
                  </a:lnTo>
                  <a:lnTo>
                    <a:pt x="3059518" y="4145552"/>
                  </a:lnTo>
                  <a:lnTo>
                    <a:pt x="0" y="4145552"/>
                  </a:lnTo>
                  <a:close/>
                </a:path>
              </a:pathLst>
            </a:custGeom>
            <a:gradFill rotWithShape="1">
              <a:gsLst>
                <a:gs pos="0">
                  <a:srgbClr val="030817">
                    <a:alpha val="0"/>
                  </a:srgbClr>
                </a:gs>
                <a:gs pos="100000">
                  <a:srgbClr val="03081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059519" cy="4183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751712" y="885825"/>
            <a:ext cx="2998715" cy="132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55"/>
              </a:lnSpc>
              <a:spcBef>
                <a:spcPct val="0"/>
              </a:spcBef>
            </a:pPr>
            <a:r>
              <a:rPr lang="en-US" sz="7755" i="1">
                <a:solidFill>
                  <a:schemeClr val="accent1">
                    <a:lumMod val="20000"/>
                    <a:lumOff val="80000"/>
                  </a:schemeClr>
                </a:solidFill>
                <a:latin typeface="字由点字倔强黑 Italics" panose="00020600040101010101" charset="-122"/>
                <a:ea typeface="字由点字倔强黑 Italics" panose="00020600040101010101" charset="-122"/>
                <a:cs typeface="字由点字倔强黑 Italics" panose="00020600040101010101" charset="-122"/>
                <a:sym typeface="字由点字倔强黑 Italics" panose="00020600040101010101" charset="-122"/>
              </a:rPr>
              <a:t>目录</a:t>
            </a:r>
            <a:endParaRPr lang="en-US" sz="7755" i="1">
              <a:solidFill>
                <a:schemeClr val="accent1">
                  <a:lumMod val="20000"/>
                  <a:lumOff val="80000"/>
                </a:schemeClr>
              </a:solidFill>
              <a:latin typeface="字由点字倔强黑 Italics" panose="00020600040101010101" charset="-122"/>
              <a:ea typeface="字由点字倔强黑 Italics" panose="00020600040101010101" charset="-122"/>
              <a:cs typeface="字由点字倔强黑 Italics" panose="00020600040101010101" charset="-122"/>
              <a:sym typeface="字由点字倔强黑 Italics" panose="00020600040101010101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468759" y="1139921"/>
            <a:ext cx="7102119" cy="1070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15"/>
              </a:lnSpc>
              <a:spcBef>
                <a:spcPct val="0"/>
              </a:spcBef>
            </a:pPr>
            <a:r>
              <a:rPr lang="en-US" sz="6225" b="1" i="1">
                <a:solidFill>
                  <a:schemeClr val="accent1">
                    <a:lumMod val="20000"/>
                    <a:lumOff val="80000"/>
                  </a:schemeClr>
                </a:solidFill>
                <a:latin typeface="思源黑体-粗体 Bold Italics" panose="020B0600000000000000" charset="-122"/>
                <a:ea typeface="思源黑体-粗体 Bold Italics" panose="020B0600000000000000" charset="-122"/>
                <a:cs typeface="思源黑体-粗体 Bold Italics" panose="020B0600000000000000" charset="-122"/>
                <a:sym typeface="思源黑体-粗体 Bold Italics" panose="020B0600000000000000" charset="-122"/>
              </a:rPr>
              <a:t>CONTENTS</a:t>
            </a:r>
            <a:endParaRPr lang="en-US" sz="6225" b="1" i="1">
              <a:solidFill>
                <a:schemeClr val="accent1">
                  <a:lumMod val="20000"/>
                  <a:lumOff val="80000"/>
                </a:schemeClr>
              </a:solidFill>
              <a:latin typeface="思源黑体-粗体 Bold Italics" panose="020B0600000000000000" charset="-122"/>
              <a:ea typeface="思源黑体-粗体 Bold Italics" panose="020B0600000000000000" charset="-122"/>
              <a:cs typeface="思源黑体-粗体 Bold Italics" panose="020B0600000000000000" charset="-122"/>
              <a:sym typeface="思源黑体-粗体 Bold Italics" panose="020B0600000000000000" charset="-122"/>
            </a:endParaRPr>
          </a:p>
        </p:txBody>
      </p:sp>
      <p:grpSp>
        <p:nvGrpSpPr>
          <p:cNvPr id="8" name="Group 8"/>
          <p:cNvGrpSpPr/>
          <p:nvPr>
            <p:custDataLst>
              <p:tags r:id="rId2"/>
            </p:custDataLst>
          </p:nvPr>
        </p:nvGrpSpPr>
        <p:grpSpPr>
          <a:xfrm rot="0">
            <a:off x="8141388" y="2566263"/>
            <a:ext cx="8551545" cy="1490505"/>
            <a:chOff x="0" y="-74797"/>
            <a:chExt cx="11402059" cy="1987340"/>
          </a:xfrm>
        </p:grpSpPr>
        <p:grpSp>
          <p:nvGrpSpPr>
            <p:cNvPr id="9" name="Group 9"/>
            <p:cNvGrpSpPr/>
            <p:nvPr/>
          </p:nvGrpSpPr>
          <p:grpSpPr>
            <a:xfrm rot="0">
              <a:off x="0" y="0"/>
              <a:ext cx="11402059" cy="1912543"/>
              <a:chOff x="0" y="0"/>
              <a:chExt cx="2252259" cy="377786"/>
            </a:xfrm>
          </p:grpSpPr>
          <p:sp>
            <p:nvSpPr>
              <p:cNvPr id="10" name="Freeform 10"/>
              <p:cNvSpPr/>
              <p:nvPr>
                <p:custDataLst>
                  <p:tags r:id="rId3"/>
                </p:custDataLst>
              </p:nvPr>
            </p:nvSpPr>
            <p:spPr>
              <a:xfrm>
                <a:off x="0" y="0"/>
                <a:ext cx="2252259" cy="377786"/>
              </a:xfrm>
              <a:custGeom>
                <a:avLst/>
                <a:gdLst/>
                <a:ahLst/>
                <a:cxnLst/>
                <a:rect l="l" t="t" r="r" b="b"/>
                <a:pathLst>
                  <a:path w="2252259" h="377786">
                    <a:moveTo>
                      <a:pt x="23538" y="0"/>
                    </a:moveTo>
                    <a:lnTo>
                      <a:pt x="2228720" y="0"/>
                    </a:lnTo>
                    <a:cubicBezTo>
                      <a:pt x="2241720" y="0"/>
                      <a:pt x="2252259" y="10539"/>
                      <a:pt x="2252259" y="23538"/>
                    </a:cubicBezTo>
                    <a:lnTo>
                      <a:pt x="2252259" y="354248"/>
                    </a:lnTo>
                    <a:cubicBezTo>
                      <a:pt x="2252259" y="367248"/>
                      <a:pt x="2241720" y="377786"/>
                      <a:pt x="2228720" y="377786"/>
                    </a:cubicBezTo>
                    <a:lnTo>
                      <a:pt x="23538" y="377786"/>
                    </a:lnTo>
                    <a:cubicBezTo>
                      <a:pt x="10539" y="377786"/>
                      <a:pt x="0" y="367248"/>
                      <a:pt x="0" y="354248"/>
                    </a:cubicBezTo>
                    <a:lnTo>
                      <a:pt x="0" y="23538"/>
                    </a:lnTo>
                    <a:cubicBezTo>
                      <a:pt x="0" y="10539"/>
                      <a:pt x="10539" y="0"/>
                      <a:pt x="23538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3659D6">
                      <a:alpha val="0"/>
                    </a:srgbClr>
                  </a:gs>
                  <a:gs pos="50000">
                    <a:srgbClr val="3659D6">
                      <a:alpha val="75000"/>
                    </a:srgbClr>
                  </a:gs>
                  <a:gs pos="100000">
                    <a:srgbClr val="3659D6">
                      <a:alpha val="0"/>
                    </a:srgbClr>
                  </a:gs>
                </a:gsLst>
                <a:lin ang="0"/>
              </a:gradFill>
              <a:ln w="9525" cap="rnd">
                <a:solidFill>
                  <a:srgbClr val="00FFFF">
                    <a:alpha val="74902"/>
                  </a:srgbClr>
                </a:solidFill>
                <a:prstDash val="solid"/>
                <a:round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2252259" cy="4158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12" name="TextBox 12"/>
            <p:cNvSpPr txBox="1"/>
            <p:nvPr>
              <p:custDataLst>
                <p:tags r:id="rId4"/>
              </p:custDataLst>
            </p:nvPr>
          </p:nvSpPr>
          <p:spPr>
            <a:xfrm>
              <a:off x="813766" y="-74797"/>
              <a:ext cx="2126199" cy="17398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965"/>
                </a:lnSpc>
                <a:spcBef>
                  <a:spcPct val="0"/>
                </a:spcBef>
              </a:pPr>
              <a:r>
                <a:rPr lang="en-US" sz="7830" b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思源黑体-粗体 Bold" panose="020B0600000000000000" charset="-122"/>
                  <a:ea typeface="思源黑体-粗体 Bold" panose="020B0600000000000000" charset="-122"/>
                  <a:cs typeface="思源黑体-粗体 Bold" panose="020B0600000000000000" charset="-122"/>
                  <a:sym typeface="思源黑体-粗体 Bold" panose="020B0600000000000000" charset="-122"/>
                </a:rPr>
                <a:t>01</a:t>
              </a:r>
              <a:endParaRPr lang="en-US" sz="7830" b="1">
                <a:solidFill>
                  <a:schemeClr val="accent1">
                    <a:lumMod val="20000"/>
                    <a:lumOff val="80000"/>
                  </a:schemeClr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endParaRPr>
            </a:p>
          </p:txBody>
        </p:sp>
        <p:sp>
          <p:nvSpPr>
            <p:cNvPr id="13" name="TextBox 13"/>
            <p:cNvSpPr txBox="1"/>
            <p:nvPr>
              <p:custDataLst>
                <p:tags r:id="rId5"/>
              </p:custDataLst>
            </p:nvPr>
          </p:nvSpPr>
          <p:spPr>
            <a:xfrm>
              <a:off x="4025247" y="363651"/>
              <a:ext cx="6764002" cy="10710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65"/>
                </a:lnSpc>
                <a:spcBef>
                  <a:spcPct val="0"/>
                </a:spcBef>
              </a:pPr>
              <a:r>
                <a:rPr lang="zh-CN" altLang="en-US" sz="4475" b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思源黑体-粗体 Bold" panose="020B0600000000000000" charset="-122"/>
                  <a:ea typeface="思源黑体-粗体 Bold" panose="020B0600000000000000" charset="-122"/>
                  <a:cs typeface="思源黑体-粗体 Bold" panose="020B0600000000000000" charset="-122"/>
                  <a:sym typeface="思源黑体-粗体 Bold" panose="020B0600000000000000" charset="-122"/>
                </a:rPr>
                <a:t>项目信息</a:t>
              </a:r>
              <a:endParaRPr lang="zh-CN" altLang="en-US" sz="4475" b="1">
                <a:solidFill>
                  <a:schemeClr val="accent1">
                    <a:lumMod val="20000"/>
                    <a:lumOff val="80000"/>
                  </a:schemeClr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endParaRPr>
            </a:p>
          </p:txBody>
        </p:sp>
        <p:sp>
          <p:nvSpPr>
            <p:cNvPr id="15" name="AutoShape 15"/>
            <p:cNvSpPr/>
            <p:nvPr>
              <p:custDataLst>
                <p:tags r:id="rId6"/>
              </p:custDataLst>
            </p:nvPr>
          </p:nvSpPr>
          <p:spPr>
            <a:xfrm flipV="1">
              <a:off x="3162441" y="476301"/>
              <a:ext cx="0" cy="959940"/>
            </a:xfrm>
            <a:prstGeom prst="line">
              <a:avLst/>
            </a:prstGeom>
            <a:ln w="12700" cap="flat">
              <a:solidFill>
                <a:srgbClr val="00FFFF">
                  <a:alpha val="74902"/>
                </a:srgbClr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6" name="Group 16"/>
          <p:cNvGrpSpPr/>
          <p:nvPr>
            <p:custDataLst>
              <p:tags r:id="rId7"/>
            </p:custDataLst>
          </p:nvPr>
        </p:nvGrpSpPr>
        <p:grpSpPr>
          <a:xfrm rot="0">
            <a:off x="8141388" y="4237030"/>
            <a:ext cx="8551545" cy="1490505"/>
            <a:chOff x="0" y="-74797"/>
            <a:chExt cx="11402059" cy="1987340"/>
          </a:xfrm>
        </p:grpSpPr>
        <p:grpSp>
          <p:nvGrpSpPr>
            <p:cNvPr id="17" name="Group 17"/>
            <p:cNvGrpSpPr/>
            <p:nvPr/>
          </p:nvGrpSpPr>
          <p:grpSpPr>
            <a:xfrm rot="0">
              <a:off x="0" y="0"/>
              <a:ext cx="11402059" cy="1912543"/>
              <a:chOff x="0" y="0"/>
              <a:chExt cx="2252259" cy="377786"/>
            </a:xfrm>
          </p:grpSpPr>
          <p:sp>
            <p:nvSpPr>
              <p:cNvPr id="18" name="Freeform 18"/>
              <p:cNvSpPr/>
              <p:nvPr>
                <p:custDataLst>
                  <p:tags r:id="rId8"/>
                </p:custDataLst>
              </p:nvPr>
            </p:nvSpPr>
            <p:spPr>
              <a:xfrm>
                <a:off x="0" y="0"/>
                <a:ext cx="2252259" cy="377786"/>
              </a:xfrm>
              <a:custGeom>
                <a:avLst/>
                <a:gdLst/>
                <a:ahLst/>
                <a:cxnLst/>
                <a:rect l="l" t="t" r="r" b="b"/>
                <a:pathLst>
                  <a:path w="2252259" h="377786">
                    <a:moveTo>
                      <a:pt x="23538" y="0"/>
                    </a:moveTo>
                    <a:lnTo>
                      <a:pt x="2228720" y="0"/>
                    </a:lnTo>
                    <a:cubicBezTo>
                      <a:pt x="2241720" y="0"/>
                      <a:pt x="2252259" y="10539"/>
                      <a:pt x="2252259" y="23538"/>
                    </a:cubicBezTo>
                    <a:lnTo>
                      <a:pt x="2252259" y="354248"/>
                    </a:lnTo>
                    <a:cubicBezTo>
                      <a:pt x="2252259" y="367248"/>
                      <a:pt x="2241720" y="377786"/>
                      <a:pt x="2228720" y="377786"/>
                    </a:cubicBezTo>
                    <a:lnTo>
                      <a:pt x="23538" y="377786"/>
                    </a:lnTo>
                    <a:cubicBezTo>
                      <a:pt x="10539" y="377786"/>
                      <a:pt x="0" y="367248"/>
                      <a:pt x="0" y="354248"/>
                    </a:cubicBezTo>
                    <a:lnTo>
                      <a:pt x="0" y="23538"/>
                    </a:lnTo>
                    <a:cubicBezTo>
                      <a:pt x="0" y="10539"/>
                      <a:pt x="10539" y="0"/>
                      <a:pt x="23538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3659D6">
                      <a:alpha val="0"/>
                    </a:srgbClr>
                  </a:gs>
                  <a:gs pos="50000">
                    <a:srgbClr val="3659D6">
                      <a:alpha val="75000"/>
                    </a:srgbClr>
                  </a:gs>
                  <a:gs pos="100000">
                    <a:srgbClr val="3659D6">
                      <a:alpha val="0"/>
                    </a:srgbClr>
                  </a:gs>
                </a:gsLst>
                <a:lin ang="0"/>
              </a:gradFill>
              <a:ln w="9525" cap="rnd">
                <a:solidFill>
                  <a:srgbClr val="00FFFF">
                    <a:alpha val="74902"/>
                  </a:srgbClr>
                </a:solidFill>
                <a:prstDash val="solid"/>
                <a:round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2252259" cy="4158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0" name="TextBox 20"/>
            <p:cNvSpPr txBox="1"/>
            <p:nvPr>
              <p:custDataLst>
                <p:tags r:id="rId9"/>
              </p:custDataLst>
            </p:nvPr>
          </p:nvSpPr>
          <p:spPr>
            <a:xfrm>
              <a:off x="813766" y="-74797"/>
              <a:ext cx="2126199" cy="17398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965"/>
                </a:lnSpc>
                <a:spcBef>
                  <a:spcPct val="0"/>
                </a:spcBef>
              </a:pPr>
              <a:r>
                <a:rPr lang="en-US" sz="7830" b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思源黑体-粗体 Bold" panose="020B0600000000000000" charset="-122"/>
                  <a:ea typeface="思源黑体-粗体 Bold" panose="020B0600000000000000" charset="-122"/>
                  <a:cs typeface="思源黑体-粗体 Bold" panose="020B0600000000000000" charset="-122"/>
                  <a:sym typeface="思源黑体-粗体 Bold" panose="020B0600000000000000" charset="-122"/>
                </a:rPr>
                <a:t>02</a:t>
              </a:r>
              <a:endParaRPr lang="en-US" sz="7830" b="1">
                <a:solidFill>
                  <a:schemeClr val="accent1">
                    <a:lumMod val="20000"/>
                    <a:lumOff val="80000"/>
                  </a:schemeClr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endParaRPr>
            </a:p>
          </p:txBody>
        </p:sp>
        <p:sp>
          <p:nvSpPr>
            <p:cNvPr id="21" name="TextBox 21"/>
            <p:cNvSpPr txBox="1"/>
            <p:nvPr>
              <p:custDataLst>
                <p:tags r:id="rId10"/>
              </p:custDataLst>
            </p:nvPr>
          </p:nvSpPr>
          <p:spPr>
            <a:xfrm>
              <a:off x="4025247" y="295071"/>
              <a:ext cx="6764002" cy="10710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65"/>
                </a:lnSpc>
                <a:spcBef>
                  <a:spcPct val="0"/>
                </a:spcBef>
              </a:pPr>
              <a:r>
                <a:rPr lang="zh-CN" altLang="en-US" sz="4475" b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思源黑体-粗体 Bold" panose="020B0600000000000000" charset="-122"/>
                  <a:ea typeface="思源黑体-粗体 Bold" panose="020B0600000000000000" charset="-122"/>
                  <a:cs typeface="思源黑体-粗体 Bold" panose="020B0600000000000000" charset="-122"/>
                  <a:sym typeface="思源黑体-粗体 Bold" panose="020B0600000000000000" charset="-122"/>
                </a:rPr>
                <a:t>功能设计</a:t>
              </a:r>
              <a:endParaRPr lang="zh-CN" altLang="en-US" sz="4475" b="1">
                <a:solidFill>
                  <a:schemeClr val="accent1">
                    <a:lumMod val="20000"/>
                    <a:lumOff val="80000"/>
                  </a:schemeClr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endParaRPr>
            </a:p>
          </p:txBody>
        </p:sp>
        <p:sp>
          <p:nvSpPr>
            <p:cNvPr id="23" name="AutoShape 23"/>
            <p:cNvSpPr/>
            <p:nvPr>
              <p:custDataLst>
                <p:tags r:id="rId11"/>
              </p:custDataLst>
            </p:nvPr>
          </p:nvSpPr>
          <p:spPr>
            <a:xfrm flipV="1">
              <a:off x="3162441" y="476301"/>
              <a:ext cx="0" cy="959940"/>
            </a:xfrm>
            <a:prstGeom prst="line">
              <a:avLst/>
            </a:prstGeom>
            <a:ln w="12700" cap="flat">
              <a:solidFill>
                <a:srgbClr val="00FFFF">
                  <a:alpha val="74902"/>
                </a:srgbClr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4" name="Group 24"/>
          <p:cNvGrpSpPr/>
          <p:nvPr>
            <p:custDataLst>
              <p:tags r:id="rId12"/>
            </p:custDataLst>
          </p:nvPr>
        </p:nvGrpSpPr>
        <p:grpSpPr>
          <a:xfrm rot="0">
            <a:off x="8141388" y="5909563"/>
            <a:ext cx="8551545" cy="1490505"/>
            <a:chOff x="0" y="-74797"/>
            <a:chExt cx="11402059" cy="1987340"/>
          </a:xfrm>
        </p:grpSpPr>
        <p:grpSp>
          <p:nvGrpSpPr>
            <p:cNvPr id="25" name="Group 25"/>
            <p:cNvGrpSpPr/>
            <p:nvPr/>
          </p:nvGrpSpPr>
          <p:grpSpPr>
            <a:xfrm rot="0">
              <a:off x="0" y="0"/>
              <a:ext cx="11402059" cy="1912543"/>
              <a:chOff x="0" y="0"/>
              <a:chExt cx="2252259" cy="377786"/>
            </a:xfrm>
          </p:grpSpPr>
          <p:sp>
            <p:nvSpPr>
              <p:cNvPr id="26" name="Freeform 26"/>
              <p:cNvSpPr/>
              <p:nvPr>
                <p:custDataLst>
                  <p:tags r:id="rId13"/>
                </p:custDataLst>
              </p:nvPr>
            </p:nvSpPr>
            <p:spPr>
              <a:xfrm>
                <a:off x="0" y="0"/>
                <a:ext cx="2252259" cy="377786"/>
              </a:xfrm>
              <a:custGeom>
                <a:avLst/>
                <a:gdLst/>
                <a:ahLst/>
                <a:cxnLst/>
                <a:rect l="l" t="t" r="r" b="b"/>
                <a:pathLst>
                  <a:path w="2252259" h="377786">
                    <a:moveTo>
                      <a:pt x="23538" y="0"/>
                    </a:moveTo>
                    <a:lnTo>
                      <a:pt x="2228720" y="0"/>
                    </a:lnTo>
                    <a:cubicBezTo>
                      <a:pt x="2241720" y="0"/>
                      <a:pt x="2252259" y="10539"/>
                      <a:pt x="2252259" y="23538"/>
                    </a:cubicBezTo>
                    <a:lnTo>
                      <a:pt x="2252259" y="354248"/>
                    </a:lnTo>
                    <a:cubicBezTo>
                      <a:pt x="2252259" y="367248"/>
                      <a:pt x="2241720" y="377786"/>
                      <a:pt x="2228720" y="377786"/>
                    </a:cubicBezTo>
                    <a:lnTo>
                      <a:pt x="23538" y="377786"/>
                    </a:lnTo>
                    <a:cubicBezTo>
                      <a:pt x="10539" y="377786"/>
                      <a:pt x="0" y="367248"/>
                      <a:pt x="0" y="354248"/>
                    </a:cubicBezTo>
                    <a:lnTo>
                      <a:pt x="0" y="23538"/>
                    </a:lnTo>
                    <a:cubicBezTo>
                      <a:pt x="0" y="10539"/>
                      <a:pt x="10539" y="0"/>
                      <a:pt x="23538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3659D6">
                      <a:alpha val="0"/>
                    </a:srgbClr>
                  </a:gs>
                  <a:gs pos="50000">
                    <a:srgbClr val="3659D6">
                      <a:alpha val="75000"/>
                    </a:srgbClr>
                  </a:gs>
                  <a:gs pos="100000">
                    <a:srgbClr val="3659D6">
                      <a:alpha val="0"/>
                    </a:srgbClr>
                  </a:gs>
                </a:gsLst>
                <a:lin ang="0"/>
              </a:gradFill>
              <a:ln w="9525" cap="rnd">
                <a:solidFill>
                  <a:srgbClr val="00FFFF">
                    <a:alpha val="74902"/>
                  </a:srgbClr>
                </a:solidFill>
                <a:prstDash val="solid"/>
                <a:round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38100"/>
                <a:ext cx="2252259" cy="4158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8" name="TextBox 28"/>
            <p:cNvSpPr txBox="1"/>
            <p:nvPr>
              <p:custDataLst>
                <p:tags r:id="rId14"/>
              </p:custDataLst>
            </p:nvPr>
          </p:nvSpPr>
          <p:spPr>
            <a:xfrm>
              <a:off x="813766" y="-74797"/>
              <a:ext cx="2126199" cy="17398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965"/>
                </a:lnSpc>
                <a:spcBef>
                  <a:spcPct val="0"/>
                </a:spcBef>
              </a:pPr>
              <a:r>
                <a:rPr lang="en-US" sz="7830" b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思源黑体-粗体 Bold" panose="020B0600000000000000" charset="-122"/>
                  <a:ea typeface="思源黑体-粗体 Bold" panose="020B0600000000000000" charset="-122"/>
                  <a:cs typeface="思源黑体-粗体 Bold" panose="020B0600000000000000" charset="-122"/>
                  <a:sym typeface="思源黑体-粗体 Bold" panose="020B0600000000000000" charset="-122"/>
                </a:rPr>
                <a:t>03</a:t>
              </a:r>
              <a:endParaRPr lang="en-US" sz="7830" b="1">
                <a:solidFill>
                  <a:schemeClr val="accent1">
                    <a:lumMod val="20000"/>
                    <a:lumOff val="80000"/>
                  </a:schemeClr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endParaRPr>
            </a:p>
          </p:txBody>
        </p:sp>
        <p:sp>
          <p:nvSpPr>
            <p:cNvPr id="29" name="TextBox 29"/>
            <p:cNvSpPr txBox="1"/>
            <p:nvPr>
              <p:custDataLst>
                <p:tags r:id="rId15"/>
              </p:custDataLst>
            </p:nvPr>
          </p:nvSpPr>
          <p:spPr>
            <a:xfrm>
              <a:off x="4025247" y="358572"/>
              <a:ext cx="6764002" cy="10710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65"/>
                </a:lnSpc>
                <a:spcBef>
                  <a:spcPct val="0"/>
                </a:spcBef>
              </a:pPr>
              <a:r>
                <a:rPr lang="zh-CN" altLang="en-US" sz="4475" b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思源黑体-粗体 Bold" panose="020B0600000000000000" charset="-122"/>
                  <a:ea typeface="思源黑体-粗体 Bold" panose="020B0600000000000000" charset="-122"/>
                  <a:cs typeface="思源黑体-粗体 Bold" panose="020B0600000000000000" charset="-122"/>
                  <a:sym typeface="思源黑体-粗体 Bold" panose="020B0600000000000000" charset="-122"/>
                </a:rPr>
                <a:t>技术实现</a:t>
              </a:r>
              <a:endParaRPr lang="zh-CN" altLang="en-US" sz="4475" b="1">
                <a:solidFill>
                  <a:schemeClr val="accent1">
                    <a:lumMod val="20000"/>
                    <a:lumOff val="80000"/>
                  </a:schemeClr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endParaRPr>
            </a:p>
          </p:txBody>
        </p:sp>
        <p:sp>
          <p:nvSpPr>
            <p:cNvPr id="31" name="AutoShape 31"/>
            <p:cNvSpPr/>
            <p:nvPr>
              <p:custDataLst>
                <p:tags r:id="rId16"/>
              </p:custDataLst>
            </p:nvPr>
          </p:nvSpPr>
          <p:spPr>
            <a:xfrm flipV="1">
              <a:off x="3162441" y="476301"/>
              <a:ext cx="0" cy="959940"/>
            </a:xfrm>
            <a:prstGeom prst="line">
              <a:avLst/>
            </a:prstGeom>
            <a:ln w="12700" cap="flat">
              <a:solidFill>
                <a:srgbClr val="00FFFF">
                  <a:alpha val="74902"/>
                </a:srgbClr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32" name="Group 32"/>
          <p:cNvGrpSpPr/>
          <p:nvPr>
            <p:custDataLst>
              <p:tags r:id="rId17"/>
            </p:custDataLst>
          </p:nvPr>
        </p:nvGrpSpPr>
        <p:grpSpPr>
          <a:xfrm rot="0">
            <a:off x="8141388" y="7582095"/>
            <a:ext cx="8551545" cy="1490505"/>
            <a:chOff x="0" y="-74797"/>
            <a:chExt cx="11402059" cy="1987340"/>
          </a:xfrm>
        </p:grpSpPr>
        <p:grpSp>
          <p:nvGrpSpPr>
            <p:cNvPr id="33" name="Group 33"/>
            <p:cNvGrpSpPr/>
            <p:nvPr/>
          </p:nvGrpSpPr>
          <p:grpSpPr>
            <a:xfrm rot="0">
              <a:off x="0" y="0"/>
              <a:ext cx="11402059" cy="1912543"/>
              <a:chOff x="0" y="0"/>
              <a:chExt cx="2252259" cy="377786"/>
            </a:xfrm>
          </p:grpSpPr>
          <p:sp>
            <p:nvSpPr>
              <p:cNvPr id="34" name="Freeform 34"/>
              <p:cNvSpPr/>
              <p:nvPr>
                <p:custDataLst>
                  <p:tags r:id="rId18"/>
                </p:custDataLst>
              </p:nvPr>
            </p:nvSpPr>
            <p:spPr>
              <a:xfrm>
                <a:off x="0" y="0"/>
                <a:ext cx="2252259" cy="377786"/>
              </a:xfrm>
              <a:custGeom>
                <a:avLst/>
                <a:gdLst/>
                <a:ahLst/>
                <a:cxnLst/>
                <a:rect l="l" t="t" r="r" b="b"/>
                <a:pathLst>
                  <a:path w="2252259" h="377786">
                    <a:moveTo>
                      <a:pt x="23538" y="0"/>
                    </a:moveTo>
                    <a:lnTo>
                      <a:pt x="2228720" y="0"/>
                    </a:lnTo>
                    <a:cubicBezTo>
                      <a:pt x="2241720" y="0"/>
                      <a:pt x="2252259" y="10539"/>
                      <a:pt x="2252259" y="23538"/>
                    </a:cubicBezTo>
                    <a:lnTo>
                      <a:pt x="2252259" y="354248"/>
                    </a:lnTo>
                    <a:cubicBezTo>
                      <a:pt x="2252259" y="367248"/>
                      <a:pt x="2241720" y="377786"/>
                      <a:pt x="2228720" y="377786"/>
                    </a:cubicBezTo>
                    <a:lnTo>
                      <a:pt x="23538" y="377786"/>
                    </a:lnTo>
                    <a:cubicBezTo>
                      <a:pt x="10539" y="377786"/>
                      <a:pt x="0" y="367248"/>
                      <a:pt x="0" y="354248"/>
                    </a:cubicBezTo>
                    <a:lnTo>
                      <a:pt x="0" y="23538"/>
                    </a:lnTo>
                    <a:cubicBezTo>
                      <a:pt x="0" y="10539"/>
                      <a:pt x="10539" y="0"/>
                      <a:pt x="23538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3659D6">
                      <a:alpha val="0"/>
                    </a:srgbClr>
                  </a:gs>
                  <a:gs pos="50000">
                    <a:srgbClr val="3659D6">
                      <a:alpha val="75000"/>
                    </a:srgbClr>
                  </a:gs>
                  <a:gs pos="100000">
                    <a:srgbClr val="3659D6">
                      <a:alpha val="0"/>
                    </a:srgbClr>
                  </a:gs>
                </a:gsLst>
                <a:lin ang="0"/>
              </a:gradFill>
              <a:ln w="9525" cap="rnd">
                <a:solidFill>
                  <a:srgbClr val="00FFFF">
                    <a:alpha val="74902"/>
                  </a:srgbClr>
                </a:solidFill>
                <a:prstDash val="solid"/>
                <a:round/>
              </a:ln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38100"/>
                <a:ext cx="2252259" cy="4158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6" name="TextBox 36"/>
            <p:cNvSpPr txBox="1"/>
            <p:nvPr>
              <p:custDataLst>
                <p:tags r:id="rId19"/>
              </p:custDataLst>
            </p:nvPr>
          </p:nvSpPr>
          <p:spPr>
            <a:xfrm>
              <a:off x="813766" y="-74797"/>
              <a:ext cx="2126199" cy="17398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965"/>
                </a:lnSpc>
                <a:spcBef>
                  <a:spcPct val="0"/>
                </a:spcBef>
              </a:pPr>
              <a:r>
                <a:rPr lang="en-US" sz="7830" b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思源黑体-粗体 Bold" panose="020B0600000000000000" charset="-122"/>
                  <a:ea typeface="思源黑体-粗体 Bold" panose="020B0600000000000000" charset="-122"/>
                  <a:cs typeface="思源黑体-粗体 Bold" panose="020B0600000000000000" charset="-122"/>
                  <a:sym typeface="思源黑体-粗体 Bold" panose="020B0600000000000000" charset="-122"/>
                </a:rPr>
                <a:t>04</a:t>
              </a:r>
              <a:endParaRPr lang="en-US" sz="7830" b="1">
                <a:solidFill>
                  <a:schemeClr val="accent1">
                    <a:lumMod val="20000"/>
                    <a:lumOff val="80000"/>
                  </a:schemeClr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endParaRPr>
            </a:p>
          </p:txBody>
        </p:sp>
        <p:sp>
          <p:nvSpPr>
            <p:cNvPr id="37" name="TextBox 37"/>
            <p:cNvSpPr txBox="1"/>
            <p:nvPr>
              <p:custDataLst>
                <p:tags r:id="rId20"/>
              </p:custDataLst>
            </p:nvPr>
          </p:nvSpPr>
          <p:spPr>
            <a:xfrm>
              <a:off x="4025247" y="333171"/>
              <a:ext cx="6764002" cy="10710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65"/>
                </a:lnSpc>
                <a:spcBef>
                  <a:spcPct val="0"/>
                </a:spcBef>
              </a:pPr>
              <a:r>
                <a:rPr lang="zh-CN" altLang="en-US" sz="4475" b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思源黑体-粗体 Bold" panose="020B0600000000000000" charset="-122"/>
                  <a:ea typeface="思源黑体-粗体 Bold" panose="020B0600000000000000" charset="-122"/>
                  <a:cs typeface="思源黑体-粗体 Bold" panose="020B0600000000000000" charset="-122"/>
                  <a:sym typeface="思源黑体-粗体 Bold" panose="020B0600000000000000" charset="-122"/>
                </a:rPr>
                <a:t>项目意义</a:t>
              </a:r>
              <a:endParaRPr lang="zh-CN" altLang="en-US" sz="4475" b="1">
                <a:solidFill>
                  <a:schemeClr val="accent1">
                    <a:lumMod val="20000"/>
                    <a:lumOff val="80000"/>
                  </a:schemeClr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endParaRPr>
            </a:p>
          </p:txBody>
        </p:sp>
        <p:sp>
          <p:nvSpPr>
            <p:cNvPr id="39" name="AutoShape 39"/>
            <p:cNvSpPr/>
            <p:nvPr>
              <p:custDataLst>
                <p:tags r:id="rId21"/>
              </p:custDataLst>
            </p:nvPr>
          </p:nvSpPr>
          <p:spPr>
            <a:xfrm flipV="1">
              <a:off x="3162441" y="476301"/>
              <a:ext cx="0" cy="959940"/>
            </a:xfrm>
            <a:prstGeom prst="line">
              <a:avLst/>
            </a:prstGeom>
            <a:ln w="12700" cap="flat">
              <a:solidFill>
                <a:srgbClr val="00FFFF">
                  <a:alpha val="74902"/>
                </a:srgbClr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18288000"/>
                </a:moveTo>
                <a:lnTo>
                  <a:pt x="10287000" y="0"/>
                </a:lnTo>
                <a:lnTo>
                  <a:pt x="0" y="0"/>
                </a:lnTo>
                <a:lnTo>
                  <a:pt x="0" y="18288000"/>
                </a:lnTo>
                <a:lnTo>
                  <a:pt x="10287000" y="18288000"/>
                </a:lnTo>
                <a:close/>
              </a:path>
            </a:pathLst>
          </a:custGeom>
          <a:blipFill>
            <a:blip r:embed="rId1"/>
            <a:stretch>
              <a:fillRect l="-18560" r="-21330" b="-25400"/>
            </a:stretch>
          </a:blipFill>
        </p:spPr>
      </p:sp>
      <p:sp>
        <p:nvSpPr>
          <p:cNvPr id="3" name="Freeform 3"/>
          <p:cNvSpPr/>
          <p:nvPr/>
        </p:nvSpPr>
        <p:spPr>
          <a:xfrm rot="-576088" flipH="1">
            <a:off x="7574675" y="4046773"/>
            <a:ext cx="14607600" cy="5999812"/>
          </a:xfrm>
          <a:custGeom>
            <a:avLst/>
            <a:gdLst/>
            <a:ahLst/>
            <a:cxnLst/>
            <a:rect l="l" t="t" r="r" b="b"/>
            <a:pathLst>
              <a:path w="14607600" h="5999812">
                <a:moveTo>
                  <a:pt x="14607601" y="0"/>
                </a:moveTo>
                <a:lnTo>
                  <a:pt x="0" y="0"/>
                </a:lnTo>
                <a:lnTo>
                  <a:pt x="0" y="5999812"/>
                </a:lnTo>
                <a:lnTo>
                  <a:pt x="14607601" y="5999812"/>
                </a:lnTo>
                <a:lnTo>
                  <a:pt x="1460760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459459" flipH="1">
            <a:off x="-613629" y="-1111241"/>
            <a:ext cx="10420129" cy="4279882"/>
          </a:xfrm>
          <a:custGeom>
            <a:avLst/>
            <a:gdLst/>
            <a:ahLst/>
            <a:cxnLst/>
            <a:rect l="l" t="t" r="r" b="b"/>
            <a:pathLst>
              <a:path w="10420129" h="4279882">
                <a:moveTo>
                  <a:pt x="10420128" y="0"/>
                </a:moveTo>
                <a:lnTo>
                  <a:pt x="0" y="0"/>
                </a:lnTo>
                <a:lnTo>
                  <a:pt x="0" y="4279882"/>
                </a:lnTo>
                <a:lnTo>
                  <a:pt x="10420128" y="4279882"/>
                </a:lnTo>
                <a:lnTo>
                  <a:pt x="104201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7764815" y="3240321"/>
            <a:ext cx="11576991" cy="3806358"/>
            <a:chOff x="0" y="0"/>
            <a:chExt cx="3049084" cy="10024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49084" cy="1002498"/>
            </a:xfrm>
            <a:custGeom>
              <a:avLst/>
              <a:gdLst/>
              <a:ahLst/>
              <a:cxnLst/>
              <a:rect l="l" t="t" r="r" b="b"/>
              <a:pathLst>
                <a:path w="3049084" h="1002498">
                  <a:moveTo>
                    <a:pt x="58180" y="0"/>
                  </a:moveTo>
                  <a:lnTo>
                    <a:pt x="2990904" y="0"/>
                  </a:lnTo>
                  <a:cubicBezTo>
                    <a:pt x="3006334" y="0"/>
                    <a:pt x="3021133" y="6130"/>
                    <a:pt x="3032043" y="17040"/>
                  </a:cubicBezTo>
                  <a:cubicBezTo>
                    <a:pt x="3042954" y="27951"/>
                    <a:pt x="3049084" y="42750"/>
                    <a:pt x="3049084" y="58180"/>
                  </a:cubicBezTo>
                  <a:lnTo>
                    <a:pt x="3049084" y="944318"/>
                  </a:lnTo>
                  <a:cubicBezTo>
                    <a:pt x="3049084" y="976450"/>
                    <a:pt x="3023036" y="1002498"/>
                    <a:pt x="2990904" y="1002498"/>
                  </a:cubicBezTo>
                  <a:lnTo>
                    <a:pt x="58180" y="1002498"/>
                  </a:lnTo>
                  <a:cubicBezTo>
                    <a:pt x="26048" y="1002498"/>
                    <a:pt x="0" y="976450"/>
                    <a:pt x="0" y="944318"/>
                  </a:cubicBezTo>
                  <a:lnTo>
                    <a:pt x="0" y="58180"/>
                  </a:lnTo>
                  <a:cubicBezTo>
                    <a:pt x="0" y="26048"/>
                    <a:pt x="26048" y="0"/>
                    <a:pt x="5818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59D6">
                    <a:alpha val="0"/>
                  </a:srgbClr>
                </a:gs>
                <a:gs pos="50000">
                  <a:srgbClr val="3659D6">
                    <a:alpha val="75000"/>
                  </a:srgbClr>
                </a:gs>
                <a:gs pos="100000">
                  <a:srgbClr val="3659D6">
                    <a:alpha val="0"/>
                  </a:srgbClr>
                </a:gs>
              </a:gsLst>
              <a:lin ang="0"/>
            </a:gradFill>
            <a:ln w="9525" cap="rnd">
              <a:solidFill>
                <a:srgbClr val="00FFFF">
                  <a:alpha val="74902"/>
                </a:srgbClr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049084" cy="10405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379656" y="1978443"/>
            <a:ext cx="6764344" cy="569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505"/>
              </a:lnSpc>
              <a:spcBef>
                <a:spcPct val="0"/>
              </a:spcBef>
            </a:pPr>
            <a:r>
              <a:rPr lang="en-US" sz="33215">
                <a:solidFill>
                  <a:schemeClr val="bg1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01</a:t>
            </a:r>
            <a:endParaRPr lang="en-US" sz="33215">
              <a:solidFill>
                <a:schemeClr val="bg1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606599" y="3964952"/>
            <a:ext cx="9496425" cy="1503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30"/>
              </a:lnSpc>
              <a:spcBef>
                <a:spcPct val="0"/>
              </a:spcBef>
            </a:pPr>
            <a:r>
              <a:rPr lang="zh-CN" altLang="en-US" sz="8375" b="1">
                <a:solidFill>
                  <a:schemeClr val="bg1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项目信息</a:t>
            </a:r>
            <a:endParaRPr lang="zh-CN" altLang="en-US" sz="8375" b="1">
              <a:solidFill>
                <a:schemeClr val="bg1"/>
              </a:solidFill>
              <a:latin typeface="思源黑体-粗体 Bold" panose="020B0600000000000000" charset="-122"/>
              <a:ea typeface="思源黑体-粗体 Bold" panose="020B0600000000000000" charset="-122"/>
              <a:cs typeface="思源黑体-粗体 Bold" panose="020B0600000000000000" charset="-122"/>
              <a:sym typeface="思源黑体-粗体 Bold" panose="020B0600000000000000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610600" y="5523876"/>
            <a:ext cx="9126473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5"/>
              </a:lnSpc>
              <a:spcBef>
                <a:spcPct val="0"/>
              </a:spcBef>
            </a:pPr>
            <a:r>
              <a:rPr lang="en-US" sz="3255" spc="188">
                <a:solidFill>
                  <a:schemeClr val="bg1"/>
                </a:solidFill>
                <a:latin typeface="思源黑体-粗体" panose="020B0400000000000000" charset="-122"/>
                <a:ea typeface="思源黑体-粗体" panose="020B0400000000000000" charset="-122"/>
                <a:cs typeface="思源黑体-粗体" panose="020B0400000000000000" charset="-122"/>
                <a:sym typeface="思源黑体-粗体" panose="020B0400000000000000" charset="-122"/>
              </a:rPr>
              <a:t>Project Information</a:t>
            </a:r>
            <a:endParaRPr lang="en-US" sz="3255" spc="188">
              <a:solidFill>
                <a:schemeClr val="bg1"/>
              </a:solidFill>
              <a:latin typeface="思源黑体-粗体" panose="020B0400000000000000" charset="-122"/>
              <a:ea typeface="思源黑体-粗体" panose="020B0400000000000000" charset="-122"/>
              <a:cs typeface="思源黑体-粗体" panose="020B0400000000000000" charset="-122"/>
              <a:sym typeface="思源黑体-粗体" panose="020B0400000000000000" charset="-122"/>
            </a:endParaRPr>
          </a:p>
        </p:txBody>
      </p:sp>
      <p:sp>
        <p:nvSpPr>
          <p:cNvPr id="11" name="AutoShape 11"/>
          <p:cNvSpPr/>
          <p:nvPr/>
        </p:nvSpPr>
        <p:spPr>
          <a:xfrm flipV="1">
            <a:off x="9992592" y="8181119"/>
            <a:ext cx="0" cy="719955"/>
          </a:xfrm>
          <a:prstGeom prst="line">
            <a:avLst/>
          </a:prstGeom>
          <a:ln w="9525" cap="flat">
            <a:solidFill>
              <a:srgbClr val="00FFFF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14231724" y="6638776"/>
            <a:ext cx="7296448" cy="7296448"/>
          </a:xfrm>
          <a:custGeom>
            <a:avLst/>
            <a:gdLst/>
            <a:ahLst/>
            <a:cxnLst/>
            <a:rect l="l" t="t" r="r" b="b"/>
            <a:pathLst>
              <a:path w="7296448" h="7296448">
                <a:moveTo>
                  <a:pt x="0" y="0"/>
                </a:moveTo>
                <a:lnTo>
                  <a:pt x="7296448" y="0"/>
                </a:lnTo>
                <a:lnTo>
                  <a:pt x="7296448" y="7296448"/>
                </a:lnTo>
                <a:lnTo>
                  <a:pt x="0" y="72964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2"/>
          <p:cNvSpPr txBox="1"/>
          <p:nvPr/>
        </p:nvSpPr>
        <p:spPr>
          <a:xfrm>
            <a:off x="7176622" y="981075"/>
            <a:ext cx="10082678" cy="797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10"/>
              </a:lnSpc>
            </a:pPr>
            <a:r>
              <a:rPr lang="en-US" sz="2220" b="1" i="1" spc="339">
                <a:solidFill>
                  <a:schemeClr val="bg1"/>
                </a:solidFill>
                <a:latin typeface="思源黑体-粗体 Italics" panose="020B0400000000000000" charset="-122"/>
                <a:ea typeface="思源黑体-粗体 Italics" panose="020B0400000000000000" charset="-122"/>
                <a:cs typeface="思源黑体-粗体 Italics" panose="020B0400000000000000" charset="-122"/>
                <a:sym typeface="思源黑体-粗体 Italics" panose="020B0400000000000000" charset="-122"/>
              </a:rPr>
              <a:t>OpenHealth </a:t>
            </a:r>
            <a:endParaRPr lang="en-US" sz="2220" b="1" i="1" spc="339">
              <a:solidFill>
                <a:schemeClr val="bg1"/>
              </a:solidFill>
              <a:latin typeface="思源黑体-粗体 Italics" panose="020B0400000000000000" charset="-122"/>
              <a:ea typeface="思源黑体-粗体 Italics" panose="020B0400000000000000" charset="-122"/>
              <a:cs typeface="思源黑体-粗体 Italics" panose="020B0400000000000000" charset="-122"/>
              <a:sym typeface="思源黑体-粗体 Italics" panose="020B0400000000000000" charset="-122"/>
            </a:endParaRPr>
          </a:p>
          <a:p>
            <a:pPr algn="r">
              <a:lnSpc>
                <a:spcPts val="3110"/>
              </a:lnSpc>
            </a:pPr>
            <a:r>
              <a:rPr lang="zh-CN" altLang="en-US" sz="2220" i="1">
                <a:solidFill>
                  <a:schemeClr val="bg1"/>
                </a:solidFill>
                <a:latin typeface="字由点字倔强黑 Italics" panose="00020600040101010101" charset="-122"/>
                <a:ea typeface="字由点字倔强黑 Italics" panose="00020600040101010101" charset="-122"/>
                <a:cs typeface="字由点字倔强黑 Italics" panose="00020600040101010101" charset="-122"/>
                <a:sym typeface="字由点字倔强黑 Italics" panose="00020600040101010101" charset="-122"/>
              </a:rPr>
              <a:t>开源项目智能健康助手</a:t>
            </a:r>
            <a:endParaRPr lang="en-US" sz="2220" i="1" spc="339">
              <a:solidFill>
                <a:srgbClr val="388CCB"/>
              </a:solidFill>
              <a:latin typeface="思源黑体-粗体 Italics" panose="020B0400000000000000" charset="-122"/>
              <a:ea typeface="思源黑体-粗体 Italics" panose="020B0400000000000000" charset="-122"/>
              <a:cs typeface="思源黑体-粗体 Italics" panose="020B0400000000000000" charset="-122"/>
              <a:sym typeface="思源黑体-粗体 Italics" panose="020B0400000000000000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F42">
                <a:alpha val="100000"/>
              </a:srgbClr>
            </a:gs>
            <a:gs pos="100000">
              <a:srgbClr val="030B1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61515" y="-2626485"/>
            <a:ext cx="5252970" cy="5252970"/>
          </a:xfrm>
          <a:custGeom>
            <a:avLst/>
            <a:gdLst/>
            <a:ahLst/>
            <a:cxnLst/>
            <a:rect l="l" t="t" r="r" b="b"/>
            <a:pathLst>
              <a:path w="5252970" h="5252970">
                <a:moveTo>
                  <a:pt x="0" y="0"/>
                </a:moveTo>
                <a:lnTo>
                  <a:pt x="5252970" y="0"/>
                </a:lnTo>
                <a:lnTo>
                  <a:pt x="5252970" y="5252970"/>
                </a:lnTo>
                <a:lnTo>
                  <a:pt x="0" y="525297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9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-642084" y="626003"/>
            <a:ext cx="6477790" cy="1454043"/>
            <a:chOff x="0" y="0"/>
            <a:chExt cx="1810520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10520" cy="406400"/>
            </a:xfrm>
            <a:custGeom>
              <a:avLst/>
              <a:gdLst/>
              <a:ahLst/>
              <a:cxnLst/>
              <a:rect l="l" t="t" r="r" b="b"/>
              <a:pathLst>
                <a:path w="1810520" h="406400">
                  <a:moveTo>
                    <a:pt x="160732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607320" y="406400"/>
                  </a:lnTo>
                  <a:lnTo>
                    <a:pt x="1810520" y="203200"/>
                  </a:lnTo>
                  <a:lnTo>
                    <a:pt x="1607320" y="0"/>
                  </a:lnTo>
                  <a:close/>
                </a:path>
              </a:pathLst>
            </a:custGeom>
            <a:gradFill rotWithShape="1">
              <a:gsLst>
                <a:gs pos="0">
                  <a:srgbClr val="3659D6">
                    <a:alpha val="0"/>
                  </a:srgbClr>
                </a:gs>
                <a:gs pos="50000">
                  <a:srgbClr val="3659D6">
                    <a:alpha val="75000"/>
                  </a:srgbClr>
                </a:gs>
                <a:gs pos="100000">
                  <a:srgbClr val="3659D6">
                    <a:alpha val="0"/>
                  </a:srgbClr>
                </a:gs>
              </a:gsLst>
              <a:lin ang="0"/>
            </a:gradFill>
            <a:ln w="9525" cap="sq">
              <a:solidFill>
                <a:srgbClr val="00FFFF">
                  <a:alpha val="74902"/>
                </a:srgbClr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69622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427102" y="983229"/>
            <a:ext cx="0" cy="719955"/>
          </a:xfrm>
          <a:prstGeom prst="line">
            <a:avLst/>
          </a:prstGeom>
          <a:ln w="9525" cap="flat">
            <a:solidFill>
              <a:srgbClr val="00FFFF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-4567204" y="6090237"/>
            <a:ext cx="9134407" cy="9134407"/>
          </a:xfrm>
          <a:custGeom>
            <a:avLst/>
            <a:gdLst/>
            <a:ahLst/>
            <a:cxnLst/>
            <a:rect l="l" t="t" r="r" b="b"/>
            <a:pathLst>
              <a:path w="9134407" h="9134407">
                <a:moveTo>
                  <a:pt x="0" y="0"/>
                </a:moveTo>
                <a:lnTo>
                  <a:pt x="9134408" y="0"/>
                </a:lnTo>
                <a:lnTo>
                  <a:pt x="9134408" y="9134408"/>
                </a:lnTo>
                <a:lnTo>
                  <a:pt x="0" y="913440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4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533470" y="800349"/>
            <a:ext cx="5073001" cy="80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65"/>
              </a:lnSpc>
              <a:spcBef>
                <a:spcPct val="0"/>
              </a:spcBef>
            </a:pPr>
            <a:r>
              <a:rPr lang="zh-CN" altLang="en-US" sz="4475" b="1">
                <a:solidFill>
                  <a:schemeClr val="bg1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基本信息</a:t>
            </a:r>
            <a:endParaRPr lang="zh-CN" altLang="en-US" sz="4475" b="1">
              <a:solidFill>
                <a:schemeClr val="bg1"/>
              </a:solidFill>
              <a:latin typeface="思源黑体-粗体 Bold" panose="020B0600000000000000" charset="-122"/>
              <a:ea typeface="思源黑体-粗体 Bold" panose="020B0600000000000000" charset="-122"/>
              <a:cs typeface="思源黑体-粗体 Bold" panose="020B0600000000000000" charset="-122"/>
              <a:sym typeface="思源黑体-粗体 Bold" panose="020B0600000000000000" charset="-122"/>
            </a:endParaRPr>
          </a:p>
        </p:txBody>
      </p:sp>
      <p:pic>
        <p:nvPicPr>
          <p:cNvPr id="38" name="图片 37" descr="生成健康评估平台图片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771900"/>
            <a:ext cx="7574280" cy="4562475"/>
          </a:xfrm>
          <a:prstGeom prst="rect">
            <a:avLst/>
          </a:prstGeom>
          <a:effectLst>
            <a:softEdge rad="31750"/>
          </a:effectLst>
        </p:spPr>
      </p:pic>
      <p:grpSp>
        <p:nvGrpSpPr>
          <p:cNvPr id="55" name="组合 54"/>
          <p:cNvGrpSpPr/>
          <p:nvPr/>
        </p:nvGrpSpPr>
        <p:grpSpPr>
          <a:xfrm>
            <a:off x="8305800" y="1720215"/>
            <a:ext cx="9337040" cy="6960870"/>
            <a:chOff x="12840" y="1968"/>
            <a:chExt cx="14704" cy="10962"/>
          </a:xfrm>
        </p:grpSpPr>
        <p:grpSp>
          <p:nvGrpSpPr>
            <p:cNvPr id="8" name="Group 8"/>
            <p:cNvGrpSpPr/>
            <p:nvPr/>
          </p:nvGrpSpPr>
          <p:grpSpPr>
            <a:xfrm rot="0">
              <a:off x="12840" y="1968"/>
              <a:ext cx="14704" cy="10962"/>
              <a:chOff x="0" y="0"/>
              <a:chExt cx="2459222" cy="1676008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459222" cy="1676009"/>
              </a:xfrm>
              <a:custGeom>
                <a:avLst/>
                <a:gdLst/>
                <a:ahLst/>
                <a:cxnLst/>
                <a:rect l="l" t="t" r="r" b="b"/>
                <a:pathLst>
                  <a:path w="2459222" h="1676009">
                    <a:moveTo>
                      <a:pt x="47261" y="0"/>
                    </a:moveTo>
                    <a:lnTo>
                      <a:pt x="2411961" y="0"/>
                    </a:lnTo>
                    <a:cubicBezTo>
                      <a:pt x="2438062" y="0"/>
                      <a:pt x="2459222" y="21159"/>
                      <a:pt x="2459222" y="47261"/>
                    </a:cubicBezTo>
                    <a:lnTo>
                      <a:pt x="2459222" y="1628748"/>
                    </a:lnTo>
                    <a:cubicBezTo>
                      <a:pt x="2459222" y="1641282"/>
                      <a:pt x="2454242" y="1653303"/>
                      <a:pt x="2445379" y="1662166"/>
                    </a:cubicBezTo>
                    <a:cubicBezTo>
                      <a:pt x="2436516" y="1671029"/>
                      <a:pt x="2424495" y="1676009"/>
                      <a:pt x="2411961" y="1676009"/>
                    </a:cubicBezTo>
                    <a:lnTo>
                      <a:pt x="47261" y="1676009"/>
                    </a:lnTo>
                    <a:cubicBezTo>
                      <a:pt x="21159" y="1676009"/>
                      <a:pt x="0" y="1654849"/>
                      <a:pt x="0" y="1628748"/>
                    </a:cubicBezTo>
                    <a:lnTo>
                      <a:pt x="0" y="47261"/>
                    </a:lnTo>
                    <a:cubicBezTo>
                      <a:pt x="0" y="21159"/>
                      <a:pt x="21159" y="0"/>
                      <a:pt x="47261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3659D6">
                      <a:alpha val="0"/>
                    </a:srgbClr>
                  </a:gs>
                  <a:gs pos="50000">
                    <a:srgbClr val="3659D6">
                      <a:alpha val="75000"/>
                    </a:srgbClr>
                  </a:gs>
                  <a:gs pos="100000">
                    <a:srgbClr val="3659D6">
                      <a:alpha val="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9525" cap="rnd">
                <a:solidFill>
                  <a:srgbClr val="00FFFF">
                    <a:alpha val="74902"/>
                  </a:srgbClr>
                </a:solidFill>
                <a:prstDash val="solid"/>
                <a:round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2459222" cy="17141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13394" y="2580"/>
              <a:ext cx="12990" cy="780"/>
              <a:chOff x="1094" y="6167"/>
              <a:chExt cx="12990" cy="780"/>
            </a:xfrm>
          </p:grpSpPr>
          <p:grpSp>
            <p:nvGrpSpPr>
              <p:cNvPr id="16" name="Group 16"/>
              <p:cNvGrpSpPr/>
              <p:nvPr/>
            </p:nvGrpSpPr>
            <p:grpSpPr>
              <a:xfrm rot="0">
                <a:off x="1094" y="6466"/>
                <a:ext cx="214" cy="214"/>
                <a:chOff x="0" y="0"/>
                <a:chExt cx="812800" cy="812800"/>
              </a:xfrm>
            </p:grpSpPr>
            <p:sp>
              <p:nvSpPr>
                <p:cNvPr id="17" name="Freeform 17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FFFF"/>
                </a:solidFill>
              </p:spPr>
            </p:sp>
            <p:sp>
              <p:nvSpPr>
                <p:cNvPr id="18" name="TextBox 18"/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sp>
            <p:nvSpPr>
              <p:cNvPr id="26" name="TextBox 26"/>
              <p:cNvSpPr txBox="1"/>
              <p:nvPr/>
            </p:nvSpPr>
            <p:spPr>
              <a:xfrm>
                <a:off x="1620" y="6167"/>
                <a:ext cx="12464" cy="78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3865"/>
                  </a:lnSpc>
                  <a:spcBef>
                    <a:spcPct val="0"/>
                  </a:spcBef>
                </a:pPr>
                <a:r>
                  <a:rPr lang="zh-CN" altLang="en-US" sz="2760" b="1">
                    <a:solidFill>
                      <a:srgbClr val="FFFFFF"/>
                    </a:solidFill>
                    <a:latin typeface="思源黑体-粗体 Bold" panose="020B0600000000000000" charset="-122"/>
                    <a:ea typeface="思源黑体-粗体 Bold" panose="020B0600000000000000" charset="-122"/>
                    <a:cs typeface="思源黑体-粗体 Bold" panose="020B0600000000000000" charset="-122"/>
                    <a:sym typeface="思源黑体-粗体 Bold" panose="020B0600000000000000" charset="-122"/>
                  </a:rPr>
                  <a:t>项目名称：</a:t>
                </a:r>
                <a:r>
                  <a:rPr lang="en-US" altLang="zh-CN" sz="2760">
                    <a:solidFill>
                      <a:srgbClr val="FFFFFF"/>
                    </a:solidFill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  <a:sym typeface="思源黑体-粗体 Bold" panose="020B0600000000000000" charset="-122"/>
                  </a:rPr>
                  <a:t>OpenHealth-</a:t>
                </a:r>
                <a:r>
                  <a:rPr lang="zh-CN" altLang="en-US" sz="2760">
                    <a:solidFill>
                      <a:srgbClr val="FFFFFF"/>
                    </a:solidFill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  <a:sym typeface="思源黑体-粗体 Bold" panose="020B0600000000000000" charset="-122"/>
                  </a:rPr>
                  <a:t>开源项目智能健康助手</a:t>
                </a:r>
                <a:endParaRPr lang="zh-CN" altLang="en-US" sz="2760">
                  <a:solidFill>
                    <a:srgbClr val="FFFFFF"/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思源黑体-粗体 Bold" panose="020B0600000000000000" charset="-122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13394" y="3900"/>
              <a:ext cx="12990" cy="2404"/>
              <a:chOff x="688" y="6296"/>
              <a:chExt cx="12990" cy="2404"/>
            </a:xfrm>
          </p:grpSpPr>
          <p:grpSp>
            <p:nvGrpSpPr>
              <p:cNvPr id="41" name="Group 16"/>
              <p:cNvGrpSpPr/>
              <p:nvPr/>
            </p:nvGrpSpPr>
            <p:grpSpPr>
              <a:xfrm rot="0">
                <a:off x="688" y="6476"/>
                <a:ext cx="247" cy="2224"/>
                <a:chOff x="-1542074" y="37981"/>
                <a:chExt cx="937905" cy="8446806"/>
              </a:xfrm>
            </p:grpSpPr>
            <p:sp>
              <p:nvSpPr>
                <p:cNvPr id="42" name="Freeform 17"/>
                <p:cNvSpPr/>
                <p:nvPr/>
              </p:nvSpPr>
              <p:spPr>
                <a:xfrm>
                  <a:off x="-1542074" y="37981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FFFF"/>
                </a:solidFill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43" name="TextBox 18"/>
                <p:cNvSpPr txBox="1"/>
                <p:nvPr/>
              </p:nvSpPr>
              <p:spPr>
                <a:xfrm>
                  <a:off x="-1264569" y="7786287"/>
                  <a:ext cx="660400" cy="6985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sp>
            <p:nvSpPr>
              <p:cNvPr id="44" name="TextBox 26"/>
              <p:cNvSpPr txBox="1"/>
              <p:nvPr/>
            </p:nvSpPr>
            <p:spPr>
              <a:xfrm>
                <a:off x="1214" y="6296"/>
                <a:ext cx="12464" cy="234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3865"/>
                  </a:lnSpc>
                  <a:spcBef>
                    <a:spcPct val="0"/>
                  </a:spcBef>
                </a:pPr>
                <a:r>
                  <a:rPr lang="zh-CN" altLang="en-US" sz="2760" b="1">
                    <a:solidFill>
                      <a:srgbClr val="FFFFFF"/>
                    </a:solidFill>
                    <a:latin typeface="思源黑体-粗体 Bold" panose="020B0600000000000000" charset="-122"/>
                    <a:ea typeface="思源黑体-粗体 Bold" panose="020B0600000000000000" charset="-122"/>
                    <a:cs typeface="思源黑体-粗体 Bold" panose="020B0600000000000000" charset="-122"/>
                    <a:sym typeface="思源黑体-粗体 Bold" panose="020B0600000000000000" charset="-122"/>
                  </a:rPr>
                  <a:t>项目定位：</a:t>
                </a:r>
                <a:r>
                  <a:rPr lang="zh-CN" altLang="en-US" sz="2760">
                    <a:solidFill>
                      <a:srgbClr val="FFFFFF"/>
                    </a:solidFill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  <a:sym typeface="思源黑体-粗体 Bold" panose="020B0600000000000000" charset="-122"/>
                  </a:rPr>
                  <a:t>一个为开源项目维护者、使用者及企业</a:t>
                </a:r>
                <a:r>
                  <a:rPr lang="en-US" altLang="zh-CN" sz="2760">
                    <a:solidFill>
                      <a:srgbClr val="FFFFFF"/>
                    </a:solidFill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  <a:sym typeface="思源黑体-粗体 Bold" panose="020B0600000000000000" charset="-122"/>
                  </a:rPr>
                  <a:t>		</a:t>
                </a:r>
                <a:r>
                  <a:rPr lang="zh-CN" altLang="en-US" sz="2760">
                    <a:solidFill>
                      <a:srgbClr val="FFFFFF"/>
                    </a:solidFill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  <a:sym typeface="思源黑体-粗体 Bold" panose="020B0600000000000000" charset="-122"/>
                  </a:rPr>
                  <a:t>提供</a:t>
                </a:r>
                <a:r>
                  <a:rPr lang="zh-CN" altLang="en-US" sz="2800" b="1" u="sng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  <a:sym typeface="思源黑体-粗体 Bold" panose="020B0600000000000000" charset="-122"/>
                  </a:rPr>
                  <a:t>自动化、量化、可视化</a:t>
                </a:r>
                <a:r>
                  <a:rPr lang="zh-CN" altLang="en-US" sz="2760">
                    <a:solidFill>
                      <a:srgbClr val="FFFFFF"/>
                    </a:solidFill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  <a:sym typeface="思源黑体-粗体 Bold" panose="020B0600000000000000" charset="-122"/>
                  </a:rPr>
                  <a:t>健康度评估</a:t>
                </a:r>
                <a:r>
                  <a:rPr lang="en-US" altLang="zh-CN" sz="2760">
                    <a:solidFill>
                      <a:srgbClr val="FFFFFF"/>
                    </a:solidFill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  <a:sym typeface="思源黑体-粗体 Bold" panose="020B0600000000000000" charset="-122"/>
                  </a:rPr>
                  <a:t>		</a:t>
                </a:r>
                <a:r>
                  <a:rPr lang="zh-CN" altLang="en-US" sz="2760">
                    <a:solidFill>
                      <a:srgbClr val="FFFFFF"/>
                    </a:solidFill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  <a:sym typeface="思源黑体-粗体 Bold" panose="020B0600000000000000" charset="-122"/>
                  </a:rPr>
                  <a:t>与改进建议的</a:t>
                </a:r>
                <a:r>
                  <a:rPr lang="en-US" altLang="zh-CN" sz="2760">
                    <a:solidFill>
                      <a:srgbClr val="FFFFFF"/>
                    </a:solidFill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  <a:sym typeface="思源黑体-粗体 Bold" panose="020B0600000000000000" charset="-122"/>
                  </a:rPr>
                  <a:t>Web</a:t>
                </a:r>
                <a:r>
                  <a:rPr lang="zh-CN" altLang="en-US" sz="2760">
                    <a:solidFill>
                      <a:srgbClr val="FFFFFF"/>
                    </a:solidFill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  <a:sym typeface="思源黑体-粗体 Bold" panose="020B0600000000000000" charset="-122"/>
                  </a:rPr>
                  <a:t>工具</a:t>
                </a:r>
                <a:endParaRPr lang="zh-CN" altLang="en-US" sz="2760">
                  <a:solidFill>
                    <a:srgbClr val="FFFFFF"/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思源黑体-粗体 Bold" panose="020B0600000000000000" charset="-122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3320" y="6120"/>
              <a:ext cx="13064" cy="3902"/>
              <a:chOff x="604" y="5211"/>
              <a:chExt cx="13064" cy="3902"/>
            </a:xfrm>
          </p:grpSpPr>
          <p:grpSp>
            <p:nvGrpSpPr>
              <p:cNvPr id="46" name="Group 16"/>
              <p:cNvGrpSpPr/>
              <p:nvPr/>
            </p:nvGrpSpPr>
            <p:grpSpPr>
              <a:xfrm rot="0">
                <a:off x="604" y="5606"/>
                <a:ext cx="322" cy="214"/>
                <a:chOff x="-1861124" y="-3266393"/>
                <a:chExt cx="1222771" cy="812800"/>
              </a:xfrm>
            </p:grpSpPr>
            <p:sp>
              <p:nvSpPr>
                <p:cNvPr id="47" name="Freeform 17"/>
                <p:cNvSpPr/>
                <p:nvPr/>
              </p:nvSpPr>
              <p:spPr>
                <a:xfrm>
                  <a:off x="-1861124" y="-3266393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FFFF"/>
                </a:solidFill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48" name="TextBox 18"/>
                <p:cNvSpPr txBox="1"/>
                <p:nvPr/>
              </p:nvSpPr>
              <p:spPr>
                <a:xfrm>
                  <a:off x="-1298753" y="-3152330"/>
                  <a:ext cx="660400" cy="6985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sp>
            <p:nvSpPr>
              <p:cNvPr id="49" name="TextBox 26"/>
              <p:cNvSpPr txBox="1"/>
              <p:nvPr/>
            </p:nvSpPr>
            <p:spPr>
              <a:xfrm>
                <a:off x="1204" y="5211"/>
                <a:ext cx="12464" cy="390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3865"/>
                  </a:lnSpc>
                  <a:spcBef>
                    <a:spcPct val="0"/>
                  </a:spcBef>
                </a:pPr>
                <a:r>
                  <a:rPr lang="zh-CN" altLang="en-US" sz="2760" b="1">
                    <a:solidFill>
                      <a:srgbClr val="FFFFFF"/>
                    </a:solidFill>
                    <a:latin typeface="思源黑体-粗体 Bold" panose="020B0600000000000000" charset="-122"/>
                    <a:ea typeface="思源黑体-粗体 Bold" panose="020B0600000000000000" charset="-122"/>
                    <a:cs typeface="思源黑体-粗体 Bold" panose="020B0600000000000000" charset="-122"/>
                    <a:sym typeface="思源黑体-粗体 Bold" panose="020B0600000000000000" charset="-122"/>
                  </a:rPr>
                  <a:t>技术栈：</a:t>
                </a:r>
                <a:endParaRPr lang="zh-CN" altLang="en-US" sz="2760" b="1">
                  <a:solidFill>
                    <a:srgbClr val="FFFFFF"/>
                  </a:solidFill>
                  <a:latin typeface="思源黑体-粗体 Bold" panose="020B0600000000000000" charset="-122"/>
                  <a:ea typeface="思源黑体-粗体 Bold" panose="020B0600000000000000" charset="-122"/>
                  <a:cs typeface="思源黑体-粗体 Bold" panose="020B0600000000000000" charset="-122"/>
                  <a:sym typeface="思源黑体-粗体 Bold" panose="020B0600000000000000" charset="-122"/>
                </a:endParaRPr>
              </a:p>
              <a:p>
                <a:pPr marL="1828800" lvl="3" indent="-457200" algn="l">
                  <a:lnSpc>
                    <a:spcPts val="3865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760">
                    <a:solidFill>
                      <a:srgbClr val="FFFFFF"/>
                    </a:solidFill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  <a:sym typeface="思源黑体-粗体 Bold" panose="020B0600000000000000" charset="-122"/>
                  </a:rPr>
                  <a:t>后端：</a:t>
                </a:r>
                <a:r>
                  <a:rPr lang="en-US" altLang="zh-CN" sz="2760">
                    <a:solidFill>
                      <a:srgbClr val="FFFFFF"/>
                    </a:solidFill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  <a:sym typeface="思源黑体-粗体 Bold" panose="020B0600000000000000" charset="-122"/>
                  </a:rPr>
                  <a:t>Python Flask</a:t>
                </a:r>
                <a:r>
                  <a:rPr lang="zh-CN" altLang="en-US" sz="2760">
                    <a:solidFill>
                      <a:srgbClr val="FFFFFF"/>
                    </a:solidFill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  <a:sym typeface="思源黑体-粗体 Bold" panose="020B0600000000000000" charset="-122"/>
                  </a:rPr>
                  <a:t>框架</a:t>
                </a:r>
                <a:endParaRPr lang="zh-CN" altLang="en-US" sz="2760">
                  <a:solidFill>
                    <a:srgbClr val="FFFFFF"/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思源黑体-粗体 Bold" panose="020B0600000000000000" charset="-122"/>
                </a:endParaRPr>
              </a:p>
              <a:p>
                <a:pPr marL="1828800" lvl="3" indent="-457200" algn="l">
                  <a:lnSpc>
                    <a:spcPts val="3865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760">
                    <a:solidFill>
                      <a:srgbClr val="FFFFFF"/>
                    </a:solidFill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  <a:sym typeface="思源黑体-粗体 Bold" panose="020B0600000000000000" charset="-122"/>
                  </a:rPr>
                  <a:t>前端：</a:t>
                </a:r>
                <a:r>
                  <a:rPr lang="en-US" altLang="zh-CN" sz="2760">
                    <a:solidFill>
                      <a:srgbClr val="FFFFFF"/>
                    </a:solidFill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  <a:sym typeface="思源黑体-粗体 Bold" panose="020B0600000000000000" charset="-122"/>
                  </a:rPr>
                  <a:t>HTML/CSS/JS</a:t>
                </a:r>
                <a:endParaRPr lang="en-US" altLang="zh-CN" sz="2760">
                  <a:solidFill>
                    <a:srgbClr val="FFFFFF"/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思源黑体-粗体 Bold" panose="020B0600000000000000" charset="-122"/>
                </a:endParaRPr>
              </a:p>
              <a:p>
                <a:pPr marL="1828800" lvl="3" indent="-457200" algn="l">
                  <a:lnSpc>
                    <a:spcPts val="3865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760">
                    <a:solidFill>
                      <a:srgbClr val="FFFFFF"/>
                    </a:solidFill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  <a:sym typeface="思源黑体-粗体 Bold" panose="020B0600000000000000" charset="-122"/>
                  </a:rPr>
                  <a:t>数据源：</a:t>
                </a:r>
                <a:r>
                  <a:rPr lang="en-US" altLang="zh-CN" sz="2760">
                    <a:solidFill>
                      <a:srgbClr val="FFFFFF"/>
                    </a:solidFill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  <a:sym typeface="思源黑体-粗体 Bold" panose="020B0600000000000000" charset="-122"/>
                  </a:rPr>
                  <a:t>OpenSODA</a:t>
                </a:r>
                <a:r>
                  <a:rPr lang="zh-CN" altLang="en-US" sz="2760">
                    <a:solidFill>
                      <a:srgbClr val="FFFFFF"/>
                    </a:solidFill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  <a:sym typeface="思源黑体-粗体 Bold" panose="020B0600000000000000" charset="-122"/>
                  </a:rPr>
                  <a:t>开放数据源</a:t>
                </a:r>
                <a:endParaRPr lang="en-US" altLang="zh-CN" sz="2760">
                  <a:solidFill>
                    <a:srgbClr val="FFFFFF"/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思源黑体-粗体 Bold" panose="020B0600000000000000" charset="-122"/>
                </a:endParaRPr>
              </a:p>
              <a:p>
                <a:pPr marL="1828800" lvl="3" indent="-457200" algn="l">
                  <a:lnSpc>
                    <a:spcPts val="3865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760">
                    <a:solidFill>
                      <a:srgbClr val="FFFFFF"/>
                    </a:solidFill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  <a:sym typeface="思源黑体-粗体 Bold" panose="020B0600000000000000" charset="-122"/>
                  </a:rPr>
                  <a:t>知识库：</a:t>
                </a:r>
                <a:r>
                  <a:rPr lang="en-US" altLang="zh-CN" sz="2760">
                    <a:solidFill>
                      <a:srgbClr val="FFFFFF"/>
                    </a:solidFill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  <a:sym typeface="思源黑体-粗体 Bold" panose="020B0600000000000000" charset="-122"/>
                  </a:rPr>
                  <a:t>MaxKB</a:t>
                </a:r>
                <a:endParaRPr lang="en-US" altLang="zh-CN" sz="2760">
                  <a:solidFill>
                    <a:srgbClr val="FFFFFF"/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思源黑体-粗体 Bold" panose="020B0600000000000000" charset="-122"/>
                </a:endParaRP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13340" y="10321"/>
              <a:ext cx="12970" cy="2341"/>
              <a:chOff x="1114" y="6466"/>
              <a:chExt cx="12970" cy="2341"/>
            </a:xfrm>
          </p:grpSpPr>
          <p:grpSp>
            <p:nvGrpSpPr>
              <p:cNvPr id="51" name="Group 16"/>
              <p:cNvGrpSpPr/>
              <p:nvPr/>
            </p:nvGrpSpPr>
            <p:grpSpPr>
              <a:xfrm rot="0">
                <a:off x="1114" y="6744"/>
                <a:ext cx="214" cy="304"/>
                <a:chOff x="75964" y="1055880"/>
                <a:chExt cx="812800" cy="1154395"/>
              </a:xfrm>
            </p:grpSpPr>
            <p:sp>
              <p:nvSpPr>
                <p:cNvPr id="52" name="Freeform 17"/>
                <p:cNvSpPr/>
                <p:nvPr/>
              </p:nvSpPr>
              <p:spPr>
                <a:xfrm>
                  <a:off x="75964" y="105588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FFFF"/>
                </a:solidFill>
              </p:spPr>
            </p:sp>
            <p:sp>
              <p:nvSpPr>
                <p:cNvPr id="53" name="TextBox 18"/>
                <p:cNvSpPr txBox="1"/>
                <p:nvPr/>
              </p:nvSpPr>
              <p:spPr>
                <a:xfrm>
                  <a:off x="76200" y="1511775"/>
                  <a:ext cx="660400" cy="6985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sp>
            <p:nvSpPr>
              <p:cNvPr id="54" name="TextBox 26"/>
              <p:cNvSpPr txBox="1"/>
              <p:nvPr/>
            </p:nvSpPr>
            <p:spPr>
              <a:xfrm>
                <a:off x="1620" y="6466"/>
                <a:ext cx="12464" cy="234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3865"/>
                  </a:lnSpc>
                  <a:spcBef>
                    <a:spcPct val="0"/>
                  </a:spcBef>
                </a:pPr>
                <a:r>
                  <a:rPr lang="zh-CN" altLang="en-US" sz="2760" b="1">
                    <a:solidFill>
                      <a:srgbClr val="FFFFFF"/>
                    </a:solidFill>
                    <a:latin typeface="思源黑体-粗体 Bold" panose="020B0600000000000000" charset="-122"/>
                    <a:ea typeface="思源黑体-粗体 Bold" panose="020B0600000000000000" charset="-122"/>
                    <a:cs typeface="思源黑体-粗体 Bold" panose="020B0600000000000000" charset="-122"/>
                    <a:sym typeface="思源黑体-粗体 Bold" panose="020B0600000000000000" charset="-122"/>
                  </a:rPr>
                  <a:t>核心目标：</a:t>
                </a:r>
                <a:r>
                  <a:rPr lang="zh-CN" altLang="en-US" sz="2760">
                    <a:solidFill>
                      <a:srgbClr val="FFFFFF"/>
                    </a:solidFill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  <a:sym typeface="思源黑体-粗体 Bold" panose="020B0600000000000000" charset="-122"/>
                  </a:rPr>
                  <a:t>将抽象的</a:t>
                </a:r>
                <a:r>
                  <a:rPr lang="en-US" altLang="zh-CN" sz="2760">
                    <a:solidFill>
                      <a:srgbClr val="FFFFFF"/>
                    </a:solidFill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  <a:sym typeface="思源黑体-粗体 Bold" panose="020B0600000000000000" charset="-122"/>
                  </a:rPr>
                  <a:t>“</a:t>
                </a:r>
                <a:r>
                  <a:rPr lang="zh-CN" altLang="en-US" sz="2760">
                    <a:solidFill>
                      <a:srgbClr val="FFFFFF"/>
                    </a:solidFill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  <a:sym typeface="思源黑体-粗体 Bold" panose="020B0600000000000000" charset="-122"/>
                  </a:rPr>
                  <a:t>项目好坏</a:t>
                </a:r>
                <a:r>
                  <a:rPr lang="en-US" altLang="zh-CN" sz="2760">
                    <a:solidFill>
                      <a:srgbClr val="FFFFFF"/>
                    </a:solidFill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  <a:sym typeface="思源黑体-粗体 Bold" panose="020B0600000000000000" charset="-122"/>
                  </a:rPr>
                  <a:t>”</a:t>
                </a:r>
                <a:r>
                  <a:rPr lang="zh-CN" altLang="en-US" sz="2760">
                    <a:solidFill>
                      <a:srgbClr val="FFFFFF"/>
                    </a:solidFill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  <a:sym typeface="思源黑体-粗体 Bold" panose="020B0600000000000000" charset="-122"/>
                  </a:rPr>
                  <a:t>转化为具体的数</a:t>
                </a:r>
                <a:r>
                  <a:rPr lang="en-US" altLang="zh-CN" sz="2760">
                    <a:solidFill>
                      <a:srgbClr val="FFFFFF"/>
                    </a:solidFill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  <a:sym typeface="思源黑体-粗体 Bold" panose="020B0600000000000000" charset="-122"/>
                  </a:rPr>
                  <a:t>		</a:t>
                </a:r>
                <a:r>
                  <a:rPr lang="zh-CN" altLang="en-US" sz="2760">
                    <a:solidFill>
                      <a:srgbClr val="FFFFFF"/>
                    </a:solidFill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  <a:sym typeface="思源黑体-粗体 Bold" panose="020B0600000000000000" charset="-122"/>
                  </a:rPr>
                  <a:t>据和可执行的建议，降低开源项目的评</a:t>
                </a:r>
                <a:r>
                  <a:rPr lang="en-US" altLang="zh-CN" sz="2760">
                    <a:solidFill>
                      <a:srgbClr val="FFFFFF"/>
                    </a:solidFill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  <a:sym typeface="思源黑体-粗体 Bold" panose="020B0600000000000000" charset="-122"/>
                  </a:rPr>
                  <a:t>		</a:t>
                </a:r>
                <a:r>
                  <a:rPr lang="zh-CN" altLang="en-US" sz="2760">
                    <a:solidFill>
                      <a:srgbClr val="FFFFFF"/>
                    </a:solidFill>
                    <a:latin typeface="仿宋" panose="02010609060101010101" charset="-122"/>
                    <a:ea typeface="仿宋" panose="02010609060101010101" charset="-122"/>
                    <a:cs typeface="仿宋" panose="02010609060101010101" charset="-122"/>
                    <a:sym typeface="思源黑体-粗体 Bold" panose="020B0600000000000000" charset="-122"/>
                  </a:rPr>
                  <a:t>估与维护门槛</a:t>
                </a:r>
                <a:endParaRPr lang="zh-CN" altLang="en-US" sz="2760">
                  <a:solidFill>
                    <a:srgbClr val="FFFFFF"/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思源黑体-粗体 Bold" panose="020B0600000000000000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F42">
                <a:alpha val="100000"/>
              </a:srgbClr>
            </a:gs>
            <a:gs pos="100000">
              <a:srgbClr val="030B1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61515" y="-2626485"/>
            <a:ext cx="5252970" cy="5252970"/>
          </a:xfrm>
          <a:custGeom>
            <a:avLst/>
            <a:gdLst/>
            <a:ahLst/>
            <a:cxnLst/>
            <a:rect l="l" t="t" r="r" b="b"/>
            <a:pathLst>
              <a:path w="5252970" h="5252970">
                <a:moveTo>
                  <a:pt x="0" y="0"/>
                </a:moveTo>
                <a:lnTo>
                  <a:pt x="5252970" y="0"/>
                </a:lnTo>
                <a:lnTo>
                  <a:pt x="5252970" y="5252970"/>
                </a:lnTo>
                <a:lnTo>
                  <a:pt x="0" y="525297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9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-642084" y="626003"/>
            <a:ext cx="6477790" cy="1454043"/>
            <a:chOff x="0" y="0"/>
            <a:chExt cx="1810520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10520" cy="406400"/>
            </a:xfrm>
            <a:custGeom>
              <a:avLst/>
              <a:gdLst/>
              <a:ahLst/>
              <a:cxnLst/>
              <a:rect l="l" t="t" r="r" b="b"/>
              <a:pathLst>
                <a:path w="1810520" h="406400">
                  <a:moveTo>
                    <a:pt x="160732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607320" y="406400"/>
                  </a:lnTo>
                  <a:lnTo>
                    <a:pt x="1810520" y="203200"/>
                  </a:lnTo>
                  <a:lnTo>
                    <a:pt x="1607320" y="0"/>
                  </a:lnTo>
                  <a:close/>
                </a:path>
              </a:pathLst>
            </a:custGeom>
            <a:gradFill rotWithShape="1">
              <a:gsLst>
                <a:gs pos="0">
                  <a:srgbClr val="3659D6">
                    <a:alpha val="0"/>
                  </a:srgbClr>
                </a:gs>
                <a:gs pos="50000">
                  <a:srgbClr val="3659D6">
                    <a:alpha val="75000"/>
                  </a:srgbClr>
                </a:gs>
                <a:gs pos="100000">
                  <a:srgbClr val="3659D6">
                    <a:alpha val="0"/>
                  </a:srgbClr>
                </a:gs>
              </a:gsLst>
              <a:lin ang="0"/>
            </a:gradFill>
            <a:ln w="9525" cap="sq">
              <a:solidFill>
                <a:srgbClr val="00FFFF">
                  <a:alpha val="74902"/>
                </a:srgbClr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69622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427102" y="983229"/>
            <a:ext cx="0" cy="719955"/>
          </a:xfrm>
          <a:prstGeom prst="line">
            <a:avLst/>
          </a:prstGeom>
          <a:ln w="9525" cap="flat">
            <a:solidFill>
              <a:srgbClr val="00FFFF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-4567204" y="6090237"/>
            <a:ext cx="9134407" cy="9134407"/>
          </a:xfrm>
          <a:custGeom>
            <a:avLst/>
            <a:gdLst/>
            <a:ahLst/>
            <a:cxnLst/>
            <a:rect l="l" t="t" r="r" b="b"/>
            <a:pathLst>
              <a:path w="9134407" h="9134407">
                <a:moveTo>
                  <a:pt x="0" y="0"/>
                </a:moveTo>
                <a:lnTo>
                  <a:pt x="9134408" y="0"/>
                </a:lnTo>
                <a:lnTo>
                  <a:pt x="9134408" y="9134408"/>
                </a:lnTo>
                <a:lnTo>
                  <a:pt x="0" y="913440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4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762705" y="887979"/>
            <a:ext cx="5073001" cy="80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65"/>
              </a:lnSpc>
              <a:spcBef>
                <a:spcPct val="0"/>
              </a:spcBef>
            </a:pPr>
            <a:r>
              <a:rPr lang="zh-CN" altLang="en-US" sz="4475" b="1">
                <a:solidFill>
                  <a:schemeClr val="bg1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核心创新点</a:t>
            </a:r>
            <a:endParaRPr lang="zh-CN" altLang="en-US" sz="4475" b="1">
              <a:solidFill>
                <a:schemeClr val="bg1"/>
              </a:solidFill>
              <a:latin typeface="思源黑体-粗体 Bold" panose="020B0600000000000000" charset="-122"/>
              <a:ea typeface="思源黑体-粗体 Bold" panose="020B0600000000000000" charset="-122"/>
              <a:cs typeface="思源黑体-粗体 Bold" panose="020B0600000000000000" charset="-122"/>
              <a:sym typeface="思源黑体-粗体 Bold" panose="020B0600000000000000" charset="-122"/>
            </a:endParaRPr>
          </a:p>
        </p:txBody>
      </p:sp>
      <p:sp>
        <p:nvSpPr>
          <p:cNvPr id="319" name="矩形 318"/>
          <p:cNvSpPr/>
          <p:nvPr>
            <p:custDataLst>
              <p:tags r:id="rId3"/>
            </p:custDataLst>
          </p:nvPr>
        </p:nvSpPr>
        <p:spPr>
          <a:xfrm>
            <a:off x="12251840" y="3081462"/>
            <a:ext cx="3960273" cy="59509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>
                <a:solidFill>
                  <a:schemeClr val="accent4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一体化解决方案</a:t>
            </a:r>
            <a:endParaRPr lang="zh-CN" altLang="en-US" sz="2800" b="1">
              <a:solidFill>
                <a:schemeClr val="accent4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320" name="任意多边形 319"/>
          <p:cNvSpPr/>
          <p:nvPr>
            <p:custDataLst>
              <p:tags r:id="rId4"/>
            </p:custDataLst>
          </p:nvPr>
        </p:nvSpPr>
        <p:spPr>
          <a:xfrm>
            <a:off x="6793198" y="4111048"/>
            <a:ext cx="850902" cy="2991085"/>
          </a:xfrm>
          <a:custGeom>
            <a:avLst/>
            <a:gdLst>
              <a:gd name="connsiteX0" fmla="*/ 0 w 757"/>
              <a:gd name="connsiteY0" fmla="*/ 0 h 2661"/>
              <a:gd name="connsiteX1" fmla="*/ 757 w 757"/>
              <a:gd name="connsiteY1" fmla="*/ 149 h 2661"/>
              <a:gd name="connsiteX2" fmla="*/ 749 w 757"/>
              <a:gd name="connsiteY2" fmla="*/ 2453 h 2661"/>
              <a:gd name="connsiteX3" fmla="*/ 17 w 757"/>
              <a:gd name="connsiteY3" fmla="*/ 2661 h 2661"/>
              <a:gd name="connsiteX4" fmla="*/ 0 w 757"/>
              <a:gd name="connsiteY4" fmla="*/ 0 h 2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7" h="2661">
                <a:moveTo>
                  <a:pt x="0" y="0"/>
                </a:moveTo>
                <a:lnTo>
                  <a:pt x="757" y="149"/>
                </a:lnTo>
                <a:lnTo>
                  <a:pt x="749" y="2453"/>
                </a:lnTo>
                <a:lnTo>
                  <a:pt x="17" y="266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4000">
                <a:schemeClr val="accent4">
                  <a:alpha val="100000"/>
                </a:schemeClr>
              </a:gs>
              <a:gs pos="0">
                <a:schemeClr val="accent4">
                  <a:lumMod val="60000"/>
                  <a:lumOff val="40000"/>
                  <a:alpha val="100000"/>
                </a:schemeClr>
              </a:gs>
              <a:gs pos="81000">
                <a:schemeClr val="accent4">
                  <a:alpha val="100000"/>
                </a:schemeClr>
              </a:gs>
              <a:gs pos="100000">
                <a:schemeClr val="accent4">
                  <a:alpha val="100000"/>
                </a:schemeClr>
              </a:gs>
            </a:gsLst>
            <a:lin ang="5400000" scaled="0"/>
          </a:gradFill>
          <a:ln>
            <a:gradFill>
              <a:gsLst>
                <a:gs pos="32000">
                  <a:srgbClr val="F5F8FF"/>
                </a:gs>
                <a:gs pos="0">
                  <a:srgbClr val="A5BEFF"/>
                </a:gs>
                <a:gs pos="100000">
                  <a:srgbClr val="F5F8FF"/>
                </a:gs>
                <a:gs pos="71000">
                  <a:srgbClr val="C3D4FF"/>
                </a:gs>
              </a:gsLst>
              <a:lin ang="16200000" scaled="0"/>
            </a:gradFill>
          </a:ln>
          <a:effectLst>
            <a:outerShdw blurRad="254000" dist="152400" dir="5400000" algn="t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2800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01</a:t>
            </a:r>
            <a:endParaRPr lang="en-US" altLang="zh-CN" sz="28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21" name="任意多边形 320"/>
          <p:cNvSpPr/>
          <p:nvPr>
            <p:custDataLst>
              <p:tags r:id="rId5"/>
            </p:custDataLst>
          </p:nvPr>
        </p:nvSpPr>
        <p:spPr>
          <a:xfrm>
            <a:off x="8136101" y="3326020"/>
            <a:ext cx="1235326" cy="4560254"/>
          </a:xfrm>
          <a:custGeom>
            <a:avLst/>
            <a:gdLst>
              <a:gd name="connsiteX0" fmla="*/ 0 w 1099"/>
              <a:gd name="connsiteY0" fmla="*/ 0 h 4057"/>
              <a:gd name="connsiteX1" fmla="*/ 1099 w 1099"/>
              <a:gd name="connsiteY1" fmla="*/ 418 h 4057"/>
              <a:gd name="connsiteX2" fmla="*/ 1099 w 1099"/>
              <a:gd name="connsiteY2" fmla="*/ 3626 h 4057"/>
              <a:gd name="connsiteX3" fmla="*/ 0 w 1099"/>
              <a:gd name="connsiteY3" fmla="*/ 4057 h 4057"/>
              <a:gd name="connsiteX4" fmla="*/ 0 w 1099"/>
              <a:gd name="connsiteY4" fmla="*/ 0 h 4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9" h="4057">
                <a:moveTo>
                  <a:pt x="0" y="0"/>
                </a:moveTo>
                <a:lnTo>
                  <a:pt x="1099" y="418"/>
                </a:lnTo>
                <a:lnTo>
                  <a:pt x="1099" y="3626"/>
                </a:lnTo>
                <a:lnTo>
                  <a:pt x="0" y="405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4000">
                <a:schemeClr val="accent5">
                  <a:alpha val="100000"/>
                </a:schemeClr>
              </a:gs>
              <a:gs pos="0">
                <a:schemeClr val="accent5">
                  <a:lumMod val="60000"/>
                  <a:lumOff val="40000"/>
                  <a:alpha val="100000"/>
                </a:schemeClr>
              </a:gs>
              <a:gs pos="100000">
                <a:schemeClr val="accent5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gradFill>
              <a:gsLst>
                <a:gs pos="32000">
                  <a:srgbClr val="F5F8FF"/>
                </a:gs>
                <a:gs pos="0">
                  <a:schemeClr val="accent5">
                    <a:lumMod val="20000"/>
                    <a:lumOff val="80000"/>
                    <a:alpha val="100000"/>
                  </a:schemeClr>
                </a:gs>
                <a:gs pos="100000">
                  <a:srgbClr val="F5F8FF"/>
                </a:gs>
                <a:gs pos="71000">
                  <a:schemeClr val="accent5">
                    <a:lumMod val="20000"/>
                    <a:lumOff val="80000"/>
                    <a:alpha val="100000"/>
                  </a:schemeClr>
                </a:gs>
              </a:gsLst>
              <a:lin ang="16200000" scaled="1"/>
            </a:gradFill>
          </a:ln>
          <a:effectLst>
            <a:outerShdw blurRad="254000" dist="152400" dir="5400000" algn="t" rotWithShape="0">
              <a:schemeClr val="accent5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3200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sz="32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22" name="任意多边形 321"/>
          <p:cNvSpPr/>
          <p:nvPr>
            <p:custDataLst>
              <p:tags r:id="rId6"/>
            </p:custDataLst>
          </p:nvPr>
        </p:nvSpPr>
        <p:spPr>
          <a:xfrm>
            <a:off x="9833223" y="2751610"/>
            <a:ext cx="1397188" cy="5488716"/>
          </a:xfrm>
          <a:custGeom>
            <a:avLst/>
            <a:gdLst>
              <a:gd name="connsiteX0" fmla="*/ 15 w 1243"/>
              <a:gd name="connsiteY0" fmla="*/ 0 h 4883"/>
              <a:gd name="connsiteX1" fmla="*/ 1232 w 1243"/>
              <a:gd name="connsiteY1" fmla="*/ 712 h 4883"/>
              <a:gd name="connsiteX2" fmla="*/ 1243 w 1243"/>
              <a:gd name="connsiteY2" fmla="*/ 4288 h 4883"/>
              <a:gd name="connsiteX3" fmla="*/ 0 w 1243"/>
              <a:gd name="connsiteY3" fmla="*/ 4883 h 4883"/>
              <a:gd name="connsiteX4" fmla="*/ 15 w 1243"/>
              <a:gd name="connsiteY4" fmla="*/ 0 h 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3" h="4883">
                <a:moveTo>
                  <a:pt x="15" y="0"/>
                </a:moveTo>
                <a:lnTo>
                  <a:pt x="1232" y="712"/>
                </a:lnTo>
                <a:lnTo>
                  <a:pt x="1243" y="4288"/>
                </a:lnTo>
                <a:lnTo>
                  <a:pt x="0" y="4883"/>
                </a:lnTo>
                <a:lnTo>
                  <a:pt x="15" y="0"/>
                </a:lnTo>
                <a:close/>
              </a:path>
            </a:pathLst>
          </a:custGeom>
          <a:gradFill>
            <a:gsLst>
              <a:gs pos="54000">
                <a:schemeClr val="accent4">
                  <a:alpha val="100000"/>
                </a:schemeClr>
              </a:gs>
              <a:gs pos="0">
                <a:schemeClr val="accent4">
                  <a:lumMod val="60000"/>
                  <a:lumOff val="40000"/>
                  <a:alpha val="100000"/>
                </a:schemeClr>
              </a:gs>
              <a:gs pos="81000">
                <a:schemeClr val="accent4">
                  <a:alpha val="100000"/>
                </a:schemeClr>
              </a:gs>
              <a:gs pos="100000">
                <a:schemeClr val="accent4">
                  <a:alpha val="100000"/>
                </a:schemeClr>
              </a:gs>
            </a:gsLst>
            <a:lin ang="5400000" scaled="0"/>
          </a:gradFill>
          <a:ln>
            <a:gradFill>
              <a:gsLst>
                <a:gs pos="32000">
                  <a:srgbClr val="F5F8FF"/>
                </a:gs>
                <a:gs pos="0">
                  <a:srgbClr val="A5BEFF"/>
                </a:gs>
                <a:gs pos="100000">
                  <a:srgbClr val="F5F8FF"/>
                </a:gs>
                <a:gs pos="71000">
                  <a:srgbClr val="C3D4FF"/>
                </a:gs>
              </a:gsLst>
              <a:lin ang="16200000" scaled="0"/>
            </a:gradFill>
          </a:ln>
          <a:effectLst>
            <a:outerShdw blurRad="254000" dist="152400" dir="5400000" algn="t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3600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03</a:t>
            </a:r>
            <a:endParaRPr lang="en-US" altLang="zh-CN" sz="36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23" name="任意多边形 322"/>
          <p:cNvSpPr/>
          <p:nvPr>
            <p:custDataLst>
              <p:tags r:id="rId7"/>
            </p:custDataLst>
          </p:nvPr>
        </p:nvSpPr>
        <p:spPr>
          <a:xfrm>
            <a:off x="1843694" y="5762043"/>
            <a:ext cx="4614441" cy="474347"/>
          </a:xfrm>
          <a:custGeom>
            <a:avLst/>
            <a:gdLst>
              <a:gd name="connisteX0" fmla="*/ 0 w 2971165"/>
              <a:gd name="connsiteY0" fmla="*/ 0 h 285750"/>
              <a:gd name="connisteX1" fmla="*/ 2684780 w 2971165"/>
              <a:gd name="connsiteY1" fmla="*/ 0 h 285750"/>
              <a:gd name="connisteX2" fmla="*/ 2971165 w 2971165"/>
              <a:gd name="connsiteY2" fmla="*/ 285750 h 2857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971165" h="285750">
                <a:moveTo>
                  <a:pt x="0" y="0"/>
                </a:moveTo>
                <a:lnTo>
                  <a:pt x="2684780" y="0"/>
                </a:lnTo>
                <a:lnTo>
                  <a:pt x="2971165" y="285750"/>
                </a:lnTo>
              </a:path>
            </a:pathLst>
          </a:custGeom>
          <a:noFill/>
          <a:ln>
            <a:gradFill>
              <a:gsLst>
                <a:gs pos="100000">
                  <a:srgbClr val="AFC6FF">
                    <a:alpha val="0"/>
                  </a:srgbClr>
                </a:gs>
                <a:gs pos="47000">
                  <a:schemeClr val="accent4">
                    <a:alpha val="70000"/>
                  </a:schemeClr>
                </a:gs>
              </a:gsLst>
              <a:lin ang="10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324" name="任意多边形 323"/>
          <p:cNvSpPr/>
          <p:nvPr>
            <p:custDataLst>
              <p:tags r:id="rId8"/>
            </p:custDataLst>
          </p:nvPr>
        </p:nvSpPr>
        <p:spPr>
          <a:xfrm>
            <a:off x="11296229" y="3769884"/>
            <a:ext cx="5066074" cy="898113"/>
          </a:xfrm>
          <a:custGeom>
            <a:avLst/>
            <a:gdLst>
              <a:gd name="connsiteX0" fmla="*/ 0 w 4507"/>
              <a:gd name="connsiteY0" fmla="*/ 799 h 799"/>
              <a:gd name="connsiteX1" fmla="*/ 820 w 4507"/>
              <a:gd name="connsiteY1" fmla="*/ 0 h 799"/>
              <a:gd name="connsiteX2" fmla="*/ 4507 w 4507"/>
              <a:gd name="connsiteY2" fmla="*/ 0 h 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07" h="799">
                <a:moveTo>
                  <a:pt x="0" y="799"/>
                </a:moveTo>
                <a:lnTo>
                  <a:pt x="820" y="0"/>
                </a:lnTo>
                <a:lnTo>
                  <a:pt x="4507" y="0"/>
                </a:lnTo>
              </a:path>
            </a:pathLst>
          </a:custGeom>
          <a:noFill/>
          <a:ln>
            <a:gradFill>
              <a:gsLst>
                <a:gs pos="100000">
                  <a:srgbClr val="AFC6FF">
                    <a:alpha val="0"/>
                  </a:srgbClr>
                </a:gs>
                <a:gs pos="47000">
                  <a:schemeClr val="accent4">
                    <a:alpha val="7000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325" name="矩形 324"/>
          <p:cNvSpPr/>
          <p:nvPr>
            <p:custDataLst>
              <p:tags r:id="rId9"/>
            </p:custDataLst>
          </p:nvPr>
        </p:nvSpPr>
        <p:spPr>
          <a:xfrm>
            <a:off x="2108271" y="5125840"/>
            <a:ext cx="3958623" cy="52898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+mn-ea"/>
              </a:rPr>
              <a:t>量化评估模型</a:t>
            </a:r>
            <a:endParaRPr lang="zh-CN" altLang="en-US" sz="2800" b="1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326" name="任意多边形 325"/>
          <p:cNvSpPr/>
          <p:nvPr>
            <p:custDataLst>
              <p:tags r:id="rId10"/>
            </p:custDataLst>
          </p:nvPr>
        </p:nvSpPr>
        <p:spPr>
          <a:xfrm>
            <a:off x="2887207" y="3173715"/>
            <a:ext cx="4943178" cy="848890"/>
          </a:xfrm>
          <a:custGeom>
            <a:avLst/>
            <a:gdLst>
              <a:gd name="connsiteX0" fmla="*/ 0 w 4050"/>
              <a:gd name="connsiteY0" fmla="*/ 0 h 798"/>
              <a:gd name="connsiteX1" fmla="*/ 3411 w 4050"/>
              <a:gd name="connsiteY1" fmla="*/ 0 h 798"/>
              <a:gd name="connsiteX2" fmla="*/ 4050 w 4050"/>
              <a:gd name="connsiteY2" fmla="*/ 798 h 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50" h="798">
                <a:moveTo>
                  <a:pt x="0" y="0"/>
                </a:moveTo>
                <a:lnTo>
                  <a:pt x="3411" y="0"/>
                </a:lnTo>
                <a:lnTo>
                  <a:pt x="4050" y="798"/>
                </a:lnTo>
              </a:path>
            </a:pathLst>
          </a:custGeom>
          <a:noFill/>
          <a:ln>
            <a:gradFill>
              <a:gsLst>
                <a:gs pos="0">
                  <a:schemeClr val="accent5">
                    <a:alpha val="100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10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327" name="矩形 326"/>
          <p:cNvSpPr/>
          <p:nvPr>
            <p:custDataLst>
              <p:tags r:id="rId11"/>
            </p:custDataLst>
          </p:nvPr>
        </p:nvSpPr>
        <p:spPr>
          <a:xfrm>
            <a:off x="1915931" y="3243340"/>
            <a:ext cx="4767702" cy="181821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ln>
                  <a:noFill/>
                  <a:prstDash val="sysDot"/>
                </a:ln>
                <a:solidFill>
                  <a:schemeClr val="bg1"/>
                </a:solidFill>
                <a:latin typeface="+mn-ea"/>
                <a:cs typeface="+mn-ea"/>
              </a:rPr>
              <a:t>采用可解释、可配置的规则引擎进行风险判断与建议生成，确保结果透明、可控</a:t>
            </a:r>
            <a:endParaRPr lang="zh-CN" altLang="en-US" sz="2400" dirty="0">
              <a:ln>
                <a:noFill/>
                <a:prstDash val="sysDot"/>
              </a:ln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328" name="椭圆 327"/>
          <p:cNvSpPr/>
          <p:nvPr>
            <p:custDataLst>
              <p:tags r:id="rId12"/>
            </p:custDataLst>
          </p:nvPr>
        </p:nvSpPr>
        <p:spPr>
          <a:xfrm>
            <a:off x="3053438" y="6682842"/>
            <a:ext cx="12252099" cy="2599917"/>
          </a:xfrm>
          <a:prstGeom prst="ellipse">
            <a:avLst/>
          </a:prstGeom>
          <a:noFill/>
          <a:ln w="19050">
            <a:gradFill>
              <a:gsLst>
                <a:gs pos="31000">
                  <a:srgbClr val="AFC6FF">
                    <a:alpha val="0"/>
                  </a:srgbClr>
                </a:gs>
                <a:gs pos="77000">
                  <a:schemeClr val="accent4">
                    <a:lumMod val="60000"/>
                    <a:lumOff val="40000"/>
                    <a:alpha val="7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29" name="椭圆 328"/>
          <p:cNvSpPr/>
          <p:nvPr>
            <p:custDataLst>
              <p:tags r:id="rId13"/>
            </p:custDataLst>
          </p:nvPr>
        </p:nvSpPr>
        <p:spPr>
          <a:xfrm>
            <a:off x="4419839" y="6682842"/>
            <a:ext cx="9519544" cy="1899638"/>
          </a:xfrm>
          <a:prstGeom prst="ellipse">
            <a:avLst/>
          </a:prstGeom>
          <a:noFill/>
          <a:ln w="53975">
            <a:gradFill>
              <a:gsLst>
                <a:gs pos="38000">
                  <a:srgbClr val="AFC6FF">
                    <a:alpha val="0"/>
                  </a:srgbClr>
                </a:gs>
                <a:gs pos="85000">
                  <a:schemeClr val="accent4">
                    <a:alpha val="65000"/>
                  </a:schemeClr>
                </a:gs>
              </a:gsLst>
              <a:lin ang="546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30" name="矩形 329"/>
          <p:cNvSpPr/>
          <p:nvPr>
            <p:custDataLst>
              <p:tags r:id="rId14"/>
            </p:custDataLst>
          </p:nvPr>
        </p:nvSpPr>
        <p:spPr>
          <a:xfrm>
            <a:off x="1783642" y="5826447"/>
            <a:ext cx="4282840" cy="231504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ln>
                  <a:noFill/>
                  <a:prstDash val="sysDot"/>
                </a:ln>
                <a:solidFill>
                  <a:schemeClr val="bg1"/>
                </a:solidFill>
                <a:latin typeface="+mn-ea"/>
                <a:cs typeface="+mn-ea"/>
              </a:rPr>
              <a:t>首创性地定义并量化“开源项目健康度”的五个核心维度，将主观感受转化为客观分数</a:t>
            </a:r>
            <a:endParaRPr lang="zh-CN" altLang="en-US" sz="2400" dirty="0">
              <a:ln>
                <a:noFill/>
                <a:prstDash val="sysDot"/>
              </a:ln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331" name="矩形 330"/>
          <p:cNvSpPr/>
          <p:nvPr>
            <p:custDataLst>
              <p:tags r:id="rId15"/>
            </p:custDataLst>
          </p:nvPr>
        </p:nvSpPr>
        <p:spPr>
          <a:xfrm>
            <a:off x="12251840" y="3873452"/>
            <a:ext cx="4334189" cy="373453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ln>
                  <a:noFill/>
                  <a:prstDash val="sysDot"/>
                </a:ln>
                <a:solidFill>
                  <a:schemeClr val="bg1"/>
                </a:solidFill>
                <a:latin typeface="+mn-ea"/>
                <a:cs typeface="+mn-ea"/>
              </a:rPr>
              <a:t>集数据获取、分析计算、风险评估、可视化展示、改进建议为一体，为用户提供“分析</a:t>
            </a:r>
            <a:r>
              <a:rPr lang="en-US" altLang="zh-CN" sz="2400" dirty="0">
                <a:ln>
                  <a:noFill/>
                  <a:prstDash val="sysDot"/>
                </a:ln>
                <a:solidFill>
                  <a:schemeClr val="bg1"/>
                </a:solidFill>
                <a:latin typeface="+mn-ea"/>
                <a:cs typeface="+mn-ea"/>
              </a:rPr>
              <a:t>→</a:t>
            </a:r>
            <a:r>
              <a:rPr lang="zh-CN" altLang="en-US" sz="2400" dirty="0">
                <a:ln>
                  <a:noFill/>
                  <a:prstDash val="sysDot"/>
                </a:ln>
                <a:solidFill>
                  <a:schemeClr val="bg1"/>
                </a:solidFill>
                <a:latin typeface="+mn-ea"/>
                <a:cs typeface="+mn-ea"/>
              </a:rPr>
              <a:t>诊断</a:t>
            </a:r>
            <a:r>
              <a:rPr lang="en-US" altLang="zh-CN" sz="2400" dirty="0">
                <a:ln>
                  <a:noFill/>
                  <a:prstDash val="sysDot"/>
                </a:ln>
                <a:solidFill>
                  <a:schemeClr val="bg1"/>
                </a:solidFill>
                <a:latin typeface="+mn-ea"/>
                <a:cs typeface="+mn-ea"/>
              </a:rPr>
              <a:t>→</a:t>
            </a:r>
            <a:r>
              <a:rPr lang="zh-CN" altLang="en-US" sz="2400" dirty="0">
                <a:ln>
                  <a:noFill/>
                  <a:prstDash val="sysDot"/>
                </a:ln>
                <a:solidFill>
                  <a:schemeClr val="bg1"/>
                </a:solidFill>
                <a:latin typeface="+mn-ea"/>
                <a:cs typeface="+mn-ea"/>
              </a:rPr>
              <a:t>处方”的完整闭环</a:t>
            </a:r>
            <a:endParaRPr lang="zh-CN" altLang="en-US" sz="2400" dirty="0">
              <a:ln>
                <a:noFill/>
                <a:prstDash val="sysDot"/>
              </a:ln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332" name="矩形 331"/>
          <p:cNvSpPr/>
          <p:nvPr>
            <p:custDataLst>
              <p:tags r:id="rId16"/>
            </p:custDataLst>
          </p:nvPr>
        </p:nvSpPr>
        <p:spPr>
          <a:xfrm>
            <a:off x="2724457" y="2582768"/>
            <a:ext cx="3958623" cy="52898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规则驱动的</a:t>
            </a:r>
            <a:r>
              <a:rPr lang="zh-CN" altLang="en-US" sz="28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轻量级</a:t>
            </a:r>
            <a:r>
              <a:rPr lang="en-US" altLang="zh-CN" sz="2800" b="1" dirty="0">
                <a:solidFill>
                  <a:schemeClr val="accent5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AI</a:t>
            </a:r>
            <a:endParaRPr lang="en-US" altLang="zh-CN" sz="2800" b="1" dirty="0">
              <a:solidFill>
                <a:schemeClr val="accent5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18288000"/>
                </a:moveTo>
                <a:lnTo>
                  <a:pt x="10287000" y="0"/>
                </a:lnTo>
                <a:lnTo>
                  <a:pt x="0" y="0"/>
                </a:lnTo>
                <a:lnTo>
                  <a:pt x="0" y="18288000"/>
                </a:lnTo>
                <a:lnTo>
                  <a:pt x="10287000" y="18288000"/>
                </a:lnTo>
                <a:close/>
              </a:path>
            </a:pathLst>
          </a:custGeom>
          <a:blipFill>
            <a:blip r:embed="rId1"/>
            <a:stretch>
              <a:fillRect l="-18560" r="-21330" b="-25400"/>
            </a:stretch>
          </a:blipFill>
        </p:spPr>
      </p:sp>
      <p:sp>
        <p:nvSpPr>
          <p:cNvPr id="3" name="Freeform 3"/>
          <p:cNvSpPr/>
          <p:nvPr/>
        </p:nvSpPr>
        <p:spPr>
          <a:xfrm rot="-576088" flipH="1">
            <a:off x="7574675" y="4046773"/>
            <a:ext cx="14607600" cy="5999812"/>
          </a:xfrm>
          <a:custGeom>
            <a:avLst/>
            <a:gdLst/>
            <a:ahLst/>
            <a:cxnLst/>
            <a:rect l="l" t="t" r="r" b="b"/>
            <a:pathLst>
              <a:path w="14607600" h="5999812">
                <a:moveTo>
                  <a:pt x="14607601" y="0"/>
                </a:moveTo>
                <a:lnTo>
                  <a:pt x="0" y="0"/>
                </a:lnTo>
                <a:lnTo>
                  <a:pt x="0" y="5999812"/>
                </a:lnTo>
                <a:lnTo>
                  <a:pt x="14607601" y="5999812"/>
                </a:lnTo>
                <a:lnTo>
                  <a:pt x="1460760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459459" flipH="1">
            <a:off x="-613629" y="-1111241"/>
            <a:ext cx="10420129" cy="4279882"/>
          </a:xfrm>
          <a:custGeom>
            <a:avLst/>
            <a:gdLst/>
            <a:ahLst/>
            <a:cxnLst/>
            <a:rect l="l" t="t" r="r" b="b"/>
            <a:pathLst>
              <a:path w="10420129" h="4279882">
                <a:moveTo>
                  <a:pt x="10420128" y="0"/>
                </a:moveTo>
                <a:lnTo>
                  <a:pt x="0" y="0"/>
                </a:lnTo>
                <a:lnTo>
                  <a:pt x="0" y="4279882"/>
                </a:lnTo>
                <a:lnTo>
                  <a:pt x="10420128" y="4279882"/>
                </a:lnTo>
                <a:lnTo>
                  <a:pt x="104201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7764815" y="3240321"/>
            <a:ext cx="11576991" cy="3806358"/>
            <a:chOff x="0" y="0"/>
            <a:chExt cx="3049084" cy="10024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49084" cy="1002498"/>
            </a:xfrm>
            <a:custGeom>
              <a:avLst/>
              <a:gdLst/>
              <a:ahLst/>
              <a:cxnLst/>
              <a:rect l="l" t="t" r="r" b="b"/>
              <a:pathLst>
                <a:path w="3049084" h="1002498">
                  <a:moveTo>
                    <a:pt x="58180" y="0"/>
                  </a:moveTo>
                  <a:lnTo>
                    <a:pt x="2990904" y="0"/>
                  </a:lnTo>
                  <a:cubicBezTo>
                    <a:pt x="3006334" y="0"/>
                    <a:pt x="3021133" y="6130"/>
                    <a:pt x="3032043" y="17040"/>
                  </a:cubicBezTo>
                  <a:cubicBezTo>
                    <a:pt x="3042954" y="27951"/>
                    <a:pt x="3049084" y="42750"/>
                    <a:pt x="3049084" y="58180"/>
                  </a:cubicBezTo>
                  <a:lnTo>
                    <a:pt x="3049084" y="944318"/>
                  </a:lnTo>
                  <a:cubicBezTo>
                    <a:pt x="3049084" y="976450"/>
                    <a:pt x="3023036" y="1002498"/>
                    <a:pt x="2990904" y="1002498"/>
                  </a:cubicBezTo>
                  <a:lnTo>
                    <a:pt x="58180" y="1002498"/>
                  </a:lnTo>
                  <a:cubicBezTo>
                    <a:pt x="26048" y="1002498"/>
                    <a:pt x="0" y="976450"/>
                    <a:pt x="0" y="944318"/>
                  </a:cubicBezTo>
                  <a:lnTo>
                    <a:pt x="0" y="58180"/>
                  </a:lnTo>
                  <a:cubicBezTo>
                    <a:pt x="0" y="26048"/>
                    <a:pt x="26048" y="0"/>
                    <a:pt x="5818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59D6">
                    <a:alpha val="0"/>
                  </a:srgbClr>
                </a:gs>
                <a:gs pos="50000">
                  <a:srgbClr val="3659D6">
                    <a:alpha val="75000"/>
                  </a:srgbClr>
                </a:gs>
                <a:gs pos="100000">
                  <a:srgbClr val="3659D6">
                    <a:alpha val="0"/>
                  </a:srgbClr>
                </a:gs>
              </a:gsLst>
              <a:lin ang="0"/>
            </a:gradFill>
            <a:ln w="9525" cap="rnd">
              <a:solidFill>
                <a:srgbClr val="00FFFF">
                  <a:alpha val="74902"/>
                </a:srgbClr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049084" cy="10405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379656" y="1978443"/>
            <a:ext cx="6764344" cy="569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505"/>
              </a:lnSpc>
              <a:spcBef>
                <a:spcPct val="0"/>
              </a:spcBef>
            </a:pPr>
            <a:r>
              <a:rPr lang="en-US" sz="33215">
                <a:solidFill>
                  <a:schemeClr val="bg1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02</a:t>
            </a:r>
            <a:endParaRPr lang="en-US" sz="33215">
              <a:solidFill>
                <a:schemeClr val="bg1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606599" y="3964952"/>
            <a:ext cx="9496425" cy="1503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30"/>
              </a:lnSpc>
              <a:spcBef>
                <a:spcPct val="0"/>
              </a:spcBef>
            </a:pPr>
            <a:r>
              <a:rPr lang="zh-CN" altLang="en-US" sz="8375" b="1">
                <a:solidFill>
                  <a:schemeClr val="bg1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功能设计</a:t>
            </a:r>
            <a:endParaRPr lang="zh-CN" altLang="en-US" sz="8375" b="1">
              <a:solidFill>
                <a:schemeClr val="bg1"/>
              </a:solidFill>
              <a:latin typeface="思源黑体-粗体 Bold" panose="020B0600000000000000" charset="-122"/>
              <a:ea typeface="思源黑体-粗体 Bold" panose="020B0600000000000000" charset="-122"/>
              <a:cs typeface="思源黑体-粗体 Bold" panose="020B0600000000000000" charset="-122"/>
              <a:sym typeface="思源黑体-粗体 Bold" panose="020B0600000000000000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753475" y="5523876"/>
            <a:ext cx="9126473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5"/>
              </a:lnSpc>
              <a:spcBef>
                <a:spcPct val="0"/>
              </a:spcBef>
            </a:pPr>
            <a:r>
              <a:rPr lang="en-US" sz="3255" spc="188">
                <a:solidFill>
                  <a:schemeClr val="bg1"/>
                </a:solidFill>
                <a:latin typeface="思源黑体-粗体" panose="020B0400000000000000" charset="-122"/>
                <a:ea typeface="思源黑体-粗体" panose="020B0400000000000000" charset="-122"/>
                <a:cs typeface="思源黑体-粗体" panose="020B0400000000000000" charset="-122"/>
                <a:sym typeface="思源黑体-粗体" panose="020B0400000000000000" charset="-122"/>
              </a:rPr>
              <a:t>Function Design</a:t>
            </a:r>
            <a:endParaRPr lang="en-US" sz="3255" spc="188">
              <a:solidFill>
                <a:schemeClr val="bg1"/>
              </a:solidFill>
              <a:latin typeface="思源黑体-粗体" panose="020B0400000000000000" charset="-122"/>
              <a:ea typeface="思源黑体-粗体" panose="020B0400000000000000" charset="-122"/>
              <a:cs typeface="思源黑体-粗体" panose="020B0400000000000000" charset="-122"/>
              <a:sym typeface="思源黑体-粗体" panose="020B0400000000000000" charset="-122"/>
            </a:endParaRPr>
          </a:p>
        </p:txBody>
      </p:sp>
      <p:sp>
        <p:nvSpPr>
          <p:cNvPr id="11" name="AutoShape 11"/>
          <p:cNvSpPr/>
          <p:nvPr/>
        </p:nvSpPr>
        <p:spPr>
          <a:xfrm flipV="1">
            <a:off x="9992592" y="8181119"/>
            <a:ext cx="0" cy="719955"/>
          </a:xfrm>
          <a:prstGeom prst="line">
            <a:avLst/>
          </a:prstGeom>
          <a:ln w="9525" cap="flat">
            <a:solidFill>
              <a:srgbClr val="00FFFF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14231724" y="6638776"/>
            <a:ext cx="7296448" cy="7296448"/>
          </a:xfrm>
          <a:custGeom>
            <a:avLst/>
            <a:gdLst/>
            <a:ahLst/>
            <a:cxnLst/>
            <a:rect l="l" t="t" r="r" b="b"/>
            <a:pathLst>
              <a:path w="7296448" h="7296448">
                <a:moveTo>
                  <a:pt x="0" y="0"/>
                </a:moveTo>
                <a:lnTo>
                  <a:pt x="7296448" y="0"/>
                </a:lnTo>
                <a:lnTo>
                  <a:pt x="7296448" y="7296448"/>
                </a:lnTo>
                <a:lnTo>
                  <a:pt x="0" y="72964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2"/>
          <p:cNvSpPr txBox="1"/>
          <p:nvPr/>
        </p:nvSpPr>
        <p:spPr>
          <a:xfrm>
            <a:off x="7176622" y="981075"/>
            <a:ext cx="10082678" cy="797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10"/>
              </a:lnSpc>
            </a:pPr>
            <a:r>
              <a:rPr lang="en-US" sz="2220" b="1" i="1" spc="339">
                <a:solidFill>
                  <a:schemeClr val="bg1"/>
                </a:solidFill>
                <a:latin typeface="思源黑体-粗体 Italics" panose="020B0400000000000000" charset="-122"/>
                <a:ea typeface="思源黑体-粗体 Italics" panose="020B0400000000000000" charset="-122"/>
                <a:cs typeface="思源黑体-粗体 Italics" panose="020B0400000000000000" charset="-122"/>
                <a:sym typeface="思源黑体-粗体 Italics" panose="020B0400000000000000" charset="-122"/>
              </a:rPr>
              <a:t>OpenHealth </a:t>
            </a:r>
            <a:endParaRPr lang="en-US" sz="2220" b="1" i="1" spc="339">
              <a:solidFill>
                <a:schemeClr val="bg1"/>
              </a:solidFill>
              <a:latin typeface="思源黑体-粗体 Italics" panose="020B0400000000000000" charset="-122"/>
              <a:ea typeface="思源黑体-粗体 Italics" panose="020B0400000000000000" charset="-122"/>
              <a:cs typeface="思源黑体-粗体 Italics" panose="020B0400000000000000" charset="-122"/>
              <a:sym typeface="思源黑体-粗体 Italics" panose="020B0400000000000000" charset="-122"/>
            </a:endParaRPr>
          </a:p>
          <a:p>
            <a:pPr algn="r">
              <a:lnSpc>
                <a:spcPts val="3110"/>
              </a:lnSpc>
            </a:pPr>
            <a:r>
              <a:rPr lang="zh-CN" altLang="en-US" sz="2220" i="1">
                <a:solidFill>
                  <a:schemeClr val="bg1"/>
                </a:solidFill>
                <a:latin typeface="字由点字倔强黑 Italics" panose="00020600040101010101" charset="-122"/>
                <a:ea typeface="字由点字倔强黑 Italics" panose="00020600040101010101" charset="-122"/>
                <a:cs typeface="字由点字倔强黑 Italics" panose="00020600040101010101" charset="-122"/>
                <a:sym typeface="字由点字倔强黑 Italics" panose="00020600040101010101" charset="-122"/>
              </a:rPr>
              <a:t>开源项目智能健康助手</a:t>
            </a:r>
            <a:endParaRPr lang="en-US" sz="2220" i="1" spc="339">
              <a:solidFill>
                <a:srgbClr val="388CCB"/>
              </a:solidFill>
              <a:latin typeface="思源黑体-粗体 Italics" panose="020B0400000000000000" charset="-122"/>
              <a:ea typeface="思源黑体-粗体 Italics" panose="020B0400000000000000" charset="-122"/>
              <a:cs typeface="思源黑体-粗体 Italics" panose="020B0400000000000000" charset="-122"/>
              <a:sym typeface="思源黑体-粗体 Italics" panose="020B0400000000000000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F42">
                <a:alpha val="100000"/>
              </a:srgbClr>
            </a:gs>
            <a:gs pos="100000">
              <a:srgbClr val="030B1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61515" y="-2626485"/>
            <a:ext cx="5252970" cy="5252970"/>
          </a:xfrm>
          <a:custGeom>
            <a:avLst/>
            <a:gdLst/>
            <a:ahLst/>
            <a:cxnLst/>
            <a:rect l="l" t="t" r="r" b="b"/>
            <a:pathLst>
              <a:path w="5252970" h="5252970">
                <a:moveTo>
                  <a:pt x="0" y="0"/>
                </a:moveTo>
                <a:lnTo>
                  <a:pt x="5252970" y="0"/>
                </a:lnTo>
                <a:lnTo>
                  <a:pt x="5252970" y="5252970"/>
                </a:lnTo>
                <a:lnTo>
                  <a:pt x="0" y="525297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9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-642084" y="626003"/>
            <a:ext cx="6477790" cy="1454043"/>
            <a:chOff x="0" y="0"/>
            <a:chExt cx="1810520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10520" cy="406400"/>
            </a:xfrm>
            <a:custGeom>
              <a:avLst/>
              <a:gdLst/>
              <a:ahLst/>
              <a:cxnLst/>
              <a:rect l="l" t="t" r="r" b="b"/>
              <a:pathLst>
                <a:path w="1810520" h="406400">
                  <a:moveTo>
                    <a:pt x="160732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607320" y="406400"/>
                  </a:lnTo>
                  <a:lnTo>
                    <a:pt x="1810520" y="203200"/>
                  </a:lnTo>
                  <a:lnTo>
                    <a:pt x="1607320" y="0"/>
                  </a:lnTo>
                  <a:close/>
                </a:path>
              </a:pathLst>
            </a:custGeom>
            <a:gradFill rotWithShape="1">
              <a:gsLst>
                <a:gs pos="0">
                  <a:srgbClr val="3659D6">
                    <a:alpha val="0"/>
                  </a:srgbClr>
                </a:gs>
                <a:gs pos="50000">
                  <a:srgbClr val="3659D6">
                    <a:alpha val="75000"/>
                  </a:srgbClr>
                </a:gs>
                <a:gs pos="100000">
                  <a:srgbClr val="3659D6">
                    <a:alpha val="0"/>
                  </a:srgbClr>
                </a:gs>
              </a:gsLst>
              <a:lin ang="0"/>
            </a:gradFill>
            <a:ln w="9525" cap="sq">
              <a:solidFill>
                <a:srgbClr val="00FFFF">
                  <a:alpha val="74902"/>
                </a:srgbClr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69622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427102" y="983229"/>
            <a:ext cx="0" cy="719955"/>
          </a:xfrm>
          <a:prstGeom prst="line">
            <a:avLst/>
          </a:prstGeom>
          <a:ln w="9525" cap="flat">
            <a:solidFill>
              <a:srgbClr val="00FFFF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-4567204" y="6090237"/>
            <a:ext cx="9134407" cy="9134407"/>
          </a:xfrm>
          <a:custGeom>
            <a:avLst/>
            <a:gdLst/>
            <a:ahLst/>
            <a:cxnLst/>
            <a:rect l="l" t="t" r="r" b="b"/>
            <a:pathLst>
              <a:path w="9134407" h="9134407">
                <a:moveTo>
                  <a:pt x="0" y="0"/>
                </a:moveTo>
                <a:lnTo>
                  <a:pt x="9134408" y="0"/>
                </a:lnTo>
                <a:lnTo>
                  <a:pt x="9134408" y="9134408"/>
                </a:lnTo>
                <a:lnTo>
                  <a:pt x="0" y="913440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4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-1804784" y="2626485"/>
            <a:ext cx="21557748" cy="3671573"/>
            <a:chOff x="0" y="0"/>
            <a:chExt cx="3339859" cy="5688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339859" cy="568823"/>
            </a:xfrm>
            <a:custGeom>
              <a:avLst/>
              <a:gdLst/>
              <a:ahLst/>
              <a:cxnLst/>
              <a:rect l="l" t="t" r="r" b="b"/>
              <a:pathLst>
                <a:path w="3339859" h="568823">
                  <a:moveTo>
                    <a:pt x="0" y="0"/>
                  </a:moveTo>
                  <a:lnTo>
                    <a:pt x="3339859" y="0"/>
                  </a:lnTo>
                  <a:lnTo>
                    <a:pt x="3339859" y="568823"/>
                  </a:lnTo>
                  <a:lnTo>
                    <a:pt x="0" y="568823"/>
                  </a:lnTo>
                  <a:close/>
                </a:path>
              </a:pathLst>
            </a:custGeom>
            <a:blipFill>
              <a:blip r:embed="rId3"/>
              <a:stretch>
                <a:fillRect t="-145595" b="-145595"/>
              </a:stretch>
            </a:blipFill>
            <a:ln w="9525" cap="sq">
              <a:solidFill>
                <a:srgbClr val="00FFFF"/>
              </a:solidFill>
              <a:prstDash val="solid"/>
              <a:miter/>
            </a:ln>
          </p:spPr>
        </p:sp>
      </p:grpSp>
      <p:grpSp>
        <p:nvGrpSpPr>
          <p:cNvPr id="10" name="Group 10"/>
          <p:cNvGrpSpPr/>
          <p:nvPr/>
        </p:nvGrpSpPr>
        <p:grpSpPr>
          <a:xfrm rot="5400000">
            <a:off x="208899" y="1939753"/>
            <a:ext cx="3671573" cy="5045037"/>
            <a:chOff x="0" y="0"/>
            <a:chExt cx="966999" cy="132873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66999" cy="1328734"/>
            </a:xfrm>
            <a:custGeom>
              <a:avLst/>
              <a:gdLst/>
              <a:ahLst/>
              <a:cxnLst/>
              <a:rect l="l" t="t" r="r" b="b"/>
              <a:pathLst>
                <a:path w="966999" h="1328734">
                  <a:moveTo>
                    <a:pt x="0" y="0"/>
                  </a:moveTo>
                  <a:lnTo>
                    <a:pt x="966999" y="0"/>
                  </a:lnTo>
                  <a:lnTo>
                    <a:pt x="966999" y="1328734"/>
                  </a:lnTo>
                  <a:lnTo>
                    <a:pt x="0" y="1328734"/>
                  </a:lnTo>
                  <a:close/>
                </a:path>
              </a:pathLst>
            </a:custGeom>
            <a:gradFill rotWithShape="1">
              <a:gsLst>
                <a:gs pos="0">
                  <a:srgbClr val="030817">
                    <a:alpha val="0"/>
                  </a:srgbClr>
                </a:gs>
                <a:gs pos="100000">
                  <a:srgbClr val="03081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966999" cy="13668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 rot="-5400000">
            <a:off x="14191684" y="1939753"/>
            <a:ext cx="3671573" cy="5045037"/>
            <a:chOff x="0" y="0"/>
            <a:chExt cx="966999" cy="13287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66999" cy="1328734"/>
            </a:xfrm>
            <a:custGeom>
              <a:avLst/>
              <a:gdLst/>
              <a:ahLst/>
              <a:cxnLst/>
              <a:rect l="l" t="t" r="r" b="b"/>
              <a:pathLst>
                <a:path w="966999" h="1328734">
                  <a:moveTo>
                    <a:pt x="0" y="0"/>
                  </a:moveTo>
                  <a:lnTo>
                    <a:pt x="966999" y="0"/>
                  </a:lnTo>
                  <a:lnTo>
                    <a:pt x="966999" y="1328734"/>
                  </a:lnTo>
                  <a:lnTo>
                    <a:pt x="0" y="1328734"/>
                  </a:lnTo>
                  <a:close/>
                </a:path>
              </a:pathLst>
            </a:custGeom>
            <a:gradFill rotWithShape="1">
              <a:gsLst>
                <a:gs pos="0">
                  <a:srgbClr val="030817">
                    <a:alpha val="0"/>
                  </a:srgbClr>
                </a:gs>
                <a:gs pos="100000">
                  <a:srgbClr val="030817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966999" cy="13668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62705" y="887979"/>
            <a:ext cx="5073001" cy="80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65"/>
              </a:lnSpc>
              <a:spcBef>
                <a:spcPct val="0"/>
              </a:spcBef>
            </a:pPr>
            <a:r>
              <a:rPr lang="zh-CN" altLang="en-US" sz="4475" b="1">
                <a:solidFill>
                  <a:schemeClr val="bg1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核心功能</a:t>
            </a:r>
            <a:endParaRPr lang="zh-CN" altLang="en-US" sz="4475" b="1">
              <a:solidFill>
                <a:schemeClr val="bg1"/>
              </a:solidFill>
              <a:latin typeface="思源黑体-粗体 Bold" panose="020B0600000000000000" charset="-122"/>
              <a:ea typeface="思源黑体-粗体 Bold" panose="020B0600000000000000" charset="-122"/>
              <a:cs typeface="思源黑体-粗体 Bold" panose="020B0600000000000000" charset="-122"/>
              <a:sym typeface="思源黑体-粗体 Bold" panose="020B0600000000000000" charset="-122"/>
            </a:endParaRPr>
          </a:p>
        </p:txBody>
      </p:sp>
      <p:grpSp>
        <p:nvGrpSpPr>
          <p:cNvPr id="17" name="Group 17"/>
          <p:cNvGrpSpPr/>
          <p:nvPr/>
        </p:nvGrpSpPr>
        <p:grpSpPr>
          <a:xfrm rot="0">
            <a:off x="2068787" y="5948665"/>
            <a:ext cx="3766919" cy="698786"/>
            <a:chOff x="0" y="0"/>
            <a:chExt cx="2190766" cy="40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90766" cy="406400"/>
            </a:xfrm>
            <a:custGeom>
              <a:avLst/>
              <a:gdLst/>
              <a:ahLst/>
              <a:cxnLst/>
              <a:rect l="l" t="t" r="r" b="b"/>
              <a:pathLst>
                <a:path w="2190766" h="406400">
                  <a:moveTo>
                    <a:pt x="1987566" y="0"/>
                  </a:moveTo>
                  <a:cubicBezTo>
                    <a:pt x="2099791" y="0"/>
                    <a:pt x="2190766" y="90976"/>
                    <a:pt x="2190766" y="203200"/>
                  </a:cubicBezTo>
                  <a:cubicBezTo>
                    <a:pt x="2190766" y="315424"/>
                    <a:pt x="2099791" y="406400"/>
                    <a:pt x="198756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190766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20" name="Group 20"/>
          <p:cNvGrpSpPr/>
          <p:nvPr/>
        </p:nvGrpSpPr>
        <p:grpSpPr>
          <a:xfrm rot="0">
            <a:off x="7260540" y="5948665"/>
            <a:ext cx="3766919" cy="698786"/>
            <a:chOff x="0" y="0"/>
            <a:chExt cx="2190766" cy="406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190766" cy="406400"/>
            </a:xfrm>
            <a:custGeom>
              <a:avLst/>
              <a:gdLst/>
              <a:ahLst/>
              <a:cxnLst/>
              <a:rect l="l" t="t" r="r" b="b"/>
              <a:pathLst>
                <a:path w="2190766" h="406400">
                  <a:moveTo>
                    <a:pt x="1987566" y="0"/>
                  </a:moveTo>
                  <a:cubicBezTo>
                    <a:pt x="2099791" y="0"/>
                    <a:pt x="2190766" y="90976"/>
                    <a:pt x="2190766" y="203200"/>
                  </a:cubicBezTo>
                  <a:cubicBezTo>
                    <a:pt x="2190766" y="315424"/>
                    <a:pt x="2099791" y="406400"/>
                    <a:pt x="198756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2190766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23" name="Group 23"/>
          <p:cNvGrpSpPr/>
          <p:nvPr/>
        </p:nvGrpSpPr>
        <p:grpSpPr>
          <a:xfrm rot="0">
            <a:off x="12532410" y="5948665"/>
            <a:ext cx="3766919" cy="698786"/>
            <a:chOff x="0" y="0"/>
            <a:chExt cx="2190766" cy="406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190766" cy="406400"/>
            </a:xfrm>
            <a:custGeom>
              <a:avLst/>
              <a:gdLst/>
              <a:ahLst/>
              <a:cxnLst/>
              <a:rect l="l" t="t" r="r" b="b"/>
              <a:pathLst>
                <a:path w="2190766" h="406400">
                  <a:moveTo>
                    <a:pt x="1987566" y="0"/>
                  </a:moveTo>
                  <a:cubicBezTo>
                    <a:pt x="2099791" y="0"/>
                    <a:pt x="2190766" y="90976"/>
                    <a:pt x="2190766" y="203200"/>
                  </a:cubicBezTo>
                  <a:cubicBezTo>
                    <a:pt x="2190766" y="315424"/>
                    <a:pt x="2099791" y="406400"/>
                    <a:pt x="198756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2190766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387295" y="6042612"/>
            <a:ext cx="3129904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5"/>
              </a:lnSpc>
              <a:spcBef>
                <a:spcPct val="0"/>
              </a:spcBef>
            </a:pPr>
            <a:r>
              <a:rPr lang="zh-CN" altLang="en-US" sz="2800" b="1">
                <a:solidFill>
                  <a:srgbClr val="041F42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核心功能</a:t>
            </a:r>
            <a:r>
              <a:rPr lang="en-US" sz="2800" b="1">
                <a:solidFill>
                  <a:srgbClr val="041F42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1</a:t>
            </a:r>
            <a:endParaRPr lang="en-US" sz="2800" b="1">
              <a:solidFill>
                <a:srgbClr val="041F42"/>
              </a:solidFill>
              <a:latin typeface="思源黑体-粗体 Bold" panose="020B0600000000000000" charset="-122"/>
              <a:ea typeface="思源黑体-粗体 Bold" panose="020B0600000000000000" charset="-122"/>
              <a:cs typeface="思源黑体-粗体 Bold" panose="020B0600000000000000" charset="-122"/>
              <a:sym typeface="思源黑体-粗体 Bold" panose="020B0600000000000000" charset="-122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579048" y="6042612"/>
            <a:ext cx="3129904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5"/>
              </a:lnSpc>
              <a:spcBef>
                <a:spcPct val="0"/>
              </a:spcBef>
            </a:pPr>
            <a:r>
              <a:rPr lang="zh-CN" altLang="en-US" sz="2800" b="1">
                <a:solidFill>
                  <a:srgbClr val="041F42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核心功能</a:t>
            </a:r>
            <a:r>
              <a:rPr lang="en-US" sz="2800" b="1">
                <a:solidFill>
                  <a:srgbClr val="041F42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2</a:t>
            </a:r>
            <a:endParaRPr lang="en-US" sz="2800" b="1">
              <a:solidFill>
                <a:srgbClr val="041F42"/>
              </a:solidFill>
              <a:latin typeface="思源黑体-粗体 Bold" panose="020B0600000000000000" charset="-122"/>
              <a:ea typeface="思源黑体-粗体 Bold" panose="020B0600000000000000" charset="-122"/>
              <a:cs typeface="思源黑体-粗体 Bold" panose="020B0600000000000000" charset="-122"/>
              <a:sym typeface="思源黑体-粗体 Bold" panose="020B0600000000000000" charset="-122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2850917" y="6042612"/>
            <a:ext cx="3129904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5"/>
              </a:lnSpc>
              <a:spcBef>
                <a:spcPct val="0"/>
              </a:spcBef>
            </a:pPr>
            <a:r>
              <a:rPr lang="zh-CN" altLang="en-US" sz="2800" b="1">
                <a:solidFill>
                  <a:srgbClr val="041F42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核心功能</a:t>
            </a:r>
            <a:r>
              <a:rPr lang="en-US" sz="2800" b="1">
                <a:solidFill>
                  <a:srgbClr val="041F42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3</a:t>
            </a:r>
            <a:endParaRPr lang="en-US" sz="2800" b="1">
              <a:solidFill>
                <a:srgbClr val="041F42"/>
              </a:solidFill>
              <a:latin typeface="思源黑体-粗体 Bold" panose="020B0600000000000000" charset="-122"/>
              <a:ea typeface="思源黑体-粗体 Bold" panose="020B0600000000000000" charset="-122"/>
              <a:cs typeface="思源黑体-粗体 Bold" panose="020B0600000000000000" charset="-122"/>
              <a:sym typeface="思源黑体-粗体 Bold" panose="020B0600000000000000" charset="-122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068787" y="7114175"/>
            <a:ext cx="3683770" cy="1477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600" b="1">
                <a:solidFill>
                  <a:schemeClr val="bg1"/>
                </a:solidFill>
                <a:effectLst/>
                <a:latin typeface="仿宋" panose="02010609060101010101" charset="-122"/>
                <a:ea typeface="仿宋" panose="02010609060101010101" charset="-122"/>
                <a:cs typeface="思源黑体-细体" panose="020B0200000000000000" charset="-122"/>
                <a:sym typeface="思源黑体-细体" panose="020B0200000000000000" charset="-122"/>
              </a:rPr>
              <a:t>健康度评分</a:t>
            </a:r>
            <a:endParaRPr lang="zh-CN" altLang="en-US" sz="3600" b="1">
              <a:solidFill>
                <a:schemeClr val="bg1"/>
              </a:solidFill>
              <a:effectLst/>
              <a:latin typeface="仿宋" panose="02010609060101010101" charset="-122"/>
              <a:ea typeface="仿宋" panose="02010609060101010101" charset="-122"/>
              <a:cs typeface="思源黑体-细体" panose="020B0200000000000000" charset="-122"/>
              <a:sym typeface="思源黑体-细体" panose="020B02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思源黑体-细体" panose="020B0200000000000000" charset="-122"/>
                <a:sym typeface="思源黑体-细体" panose="020B0200000000000000" charset="-122"/>
              </a:rPr>
              <a:t>雷达图可视化展示</a:t>
            </a:r>
            <a:endParaRPr lang="zh-CN" altLang="en-US" sz="2800">
              <a:solidFill>
                <a:schemeClr val="bg1"/>
              </a:solidFill>
              <a:latin typeface="仿宋" panose="02010609060101010101" charset="-122"/>
              <a:ea typeface="仿宋" panose="02010609060101010101" charset="-122"/>
              <a:cs typeface="思源黑体-细体" panose="020B0200000000000000" charset="-122"/>
              <a:sym typeface="思源黑体-细体" panose="020B0200000000000000" charset="-12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260590" y="7113905"/>
            <a:ext cx="4018280" cy="1477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600" b="1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思源黑体-细体" panose="020B0200000000000000" charset="-122"/>
                <a:sym typeface="思源黑体-细体" panose="020B0200000000000000" charset="-122"/>
              </a:rPr>
              <a:t>风险评估</a:t>
            </a:r>
            <a:endParaRPr lang="zh-CN" altLang="en-US" sz="3600" b="1">
              <a:solidFill>
                <a:srgbClr val="FFFFFF"/>
              </a:solidFill>
              <a:latin typeface="仿宋" panose="02010609060101010101" charset="-122"/>
              <a:ea typeface="仿宋" panose="02010609060101010101" charset="-122"/>
              <a:cs typeface="思源黑体-细体" panose="020B0200000000000000" charset="-122"/>
              <a:sym typeface="思源黑体-细体" panose="020B02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思源黑体-细体" panose="020B0200000000000000" charset="-122"/>
                <a:sym typeface="思源黑体-细体" panose="020B0200000000000000" charset="-122"/>
              </a:rPr>
              <a:t>颜色标识</a:t>
            </a:r>
            <a:r>
              <a:rPr lang="en-US" altLang="zh-CN" sz="28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思源黑体-细体" panose="020B0200000000000000" charset="-122"/>
                <a:sym typeface="思源黑体-细体" panose="020B0200000000000000" charset="-122"/>
              </a:rPr>
              <a:t>+</a:t>
            </a:r>
            <a:r>
              <a:rPr lang="zh-CN" altLang="en-US" sz="28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思源黑体-细体" panose="020B0200000000000000" charset="-122"/>
                <a:sym typeface="思源黑体-细体" panose="020B0200000000000000" charset="-122"/>
              </a:rPr>
              <a:t>描述性文字</a:t>
            </a:r>
            <a:endParaRPr lang="zh-CN" altLang="en-US" sz="2800">
              <a:solidFill>
                <a:srgbClr val="FFFFFF"/>
              </a:solidFill>
              <a:latin typeface="仿宋" panose="02010609060101010101" charset="-122"/>
              <a:ea typeface="仿宋" panose="02010609060101010101" charset="-122"/>
              <a:cs typeface="思源黑体-细体" panose="020B0200000000000000" charset="-122"/>
              <a:sym typeface="思源黑体-细体" panose="020B0200000000000000" charset="-122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2532360" y="7113905"/>
            <a:ext cx="4770755" cy="1477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600" b="1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思源黑体-细体" panose="020B0200000000000000" charset="-122"/>
                <a:sym typeface="思源黑体-细体" panose="020B0200000000000000" charset="-122"/>
              </a:rPr>
              <a:t>改进建议</a:t>
            </a:r>
            <a:endParaRPr lang="zh-CN" altLang="en-US" sz="3600" b="1">
              <a:solidFill>
                <a:srgbClr val="FFFFFF"/>
              </a:solidFill>
              <a:latin typeface="仿宋" panose="02010609060101010101" charset="-122"/>
              <a:ea typeface="仿宋" panose="02010609060101010101" charset="-122"/>
              <a:cs typeface="思源黑体-细体" panose="020B0200000000000000" charset="-122"/>
              <a:sym typeface="思源黑体-细体" panose="020B02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思源黑体-细体" panose="020B0200000000000000" charset="-122"/>
                <a:sym typeface="思源黑体-细体" panose="020B0200000000000000" charset="-122"/>
              </a:rPr>
              <a:t>具体、可操作、针对性强</a:t>
            </a:r>
            <a:endParaRPr lang="zh-CN" altLang="en-US" sz="2800">
              <a:solidFill>
                <a:srgbClr val="FFFFFF"/>
              </a:solidFill>
              <a:latin typeface="仿宋" panose="02010609060101010101" charset="-122"/>
              <a:ea typeface="仿宋" panose="02010609060101010101" charset="-122"/>
              <a:cs typeface="思源黑体-细体" panose="020B0200000000000000" charset="-122"/>
              <a:sym typeface="思源黑体-细体" panose="020B0200000000000000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F42">
                <a:alpha val="100000"/>
              </a:srgbClr>
            </a:gs>
            <a:gs pos="100000">
              <a:srgbClr val="030B1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61515" y="-2626485"/>
            <a:ext cx="5252970" cy="5252970"/>
          </a:xfrm>
          <a:custGeom>
            <a:avLst/>
            <a:gdLst/>
            <a:ahLst/>
            <a:cxnLst/>
            <a:rect l="l" t="t" r="r" b="b"/>
            <a:pathLst>
              <a:path w="5252970" h="5252970">
                <a:moveTo>
                  <a:pt x="0" y="0"/>
                </a:moveTo>
                <a:lnTo>
                  <a:pt x="5252970" y="0"/>
                </a:lnTo>
                <a:lnTo>
                  <a:pt x="5252970" y="5252970"/>
                </a:lnTo>
                <a:lnTo>
                  <a:pt x="0" y="525297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9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-642084" y="626003"/>
            <a:ext cx="6477790" cy="1454043"/>
            <a:chOff x="0" y="0"/>
            <a:chExt cx="1810520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10520" cy="406400"/>
            </a:xfrm>
            <a:custGeom>
              <a:avLst/>
              <a:gdLst/>
              <a:ahLst/>
              <a:cxnLst/>
              <a:rect l="l" t="t" r="r" b="b"/>
              <a:pathLst>
                <a:path w="1810520" h="406400">
                  <a:moveTo>
                    <a:pt x="160732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607320" y="406400"/>
                  </a:lnTo>
                  <a:lnTo>
                    <a:pt x="1810520" y="203200"/>
                  </a:lnTo>
                  <a:lnTo>
                    <a:pt x="1607320" y="0"/>
                  </a:lnTo>
                  <a:close/>
                </a:path>
              </a:pathLst>
            </a:custGeom>
            <a:gradFill rotWithShape="1">
              <a:gsLst>
                <a:gs pos="0">
                  <a:srgbClr val="3659D6">
                    <a:alpha val="0"/>
                  </a:srgbClr>
                </a:gs>
                <a:gs pos="50000">
                  <a:srgbClr val="3659D6">
                    <a:alpha val="75000"/>
                  </a:srgbClr>
                </a:gs>
                <a:gs pos="100000">
                  <a:srgbClr val="3659D6">
                    <a:alpha val="0"/>
                  </a:srgbClr>
                </a:gs>
              </a:gsLst>
              <a:lin ang="0"/>
            </a:gradFill>
            <a:ln w="9525" cap="sq">
              <a:solidFill>
                <a:srgbClr val="00FFFF">
                  <a:alpha val="74902"/>
                </a:srgbClr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69622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62705" y="887979"/>
            <a:ext cx="5073001" cy="80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65"/>
              </a:lnSpc>
              <a:spcBef>
                <a:spcPct val="0"/>
              </a:spcBef>
            </a:pPr>
            <a:r>
              <a:rPr lang="zh-CN" altLang="en-US" sz="4475" b="1">
                <a:solidFill>
                  <a:schemeClr val="bg1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健康度评分</a:t>
            </a:r>
            <a:endParaRPr lang="zh-CN" altLang="en-US" sz="4475" b="1">
              <a:solidFill>
                <a:schemeClr val="bg1"/>
              </a:solidFill>
              <a:latin typeface="思源黑体-粗体 Bold" panose="020B0600000000000000" charset="-122"/>
              <a:ea typeface="思源黑体-粗体 Bold" panose="020B0600000000000000" charset="-122"/>
              <a:cs typeface="思源黑体-粗体 Bold" panose="020B0600000000000000" charset="-122"/>
              <a:sym typeface="思源黑体-粗体 Bold" panose="020B0600000000000000" charset="-122"/>
            </a:endParaRPr>
          </a:p>
        </p:txBody>
      </p:sp>
      <p:sp>
        <p:nvSpPr>
          <p:cNvPr id="7" name="AutoShape 7"/>
          <p:cNvSpPr/>
          <p:nvPr/>
        </p:nvSpPr>
        <p:spPr>
          <a:xfrm flipV="1">
            <a:off x="427102" y="983229"/>
            <a:ext cx="0" cy="719955"/>
          </a:xfrm>
          <a:prstGeom prst="line">
            <a:avLst/>
          </a:prstGeom>
          <a:ln w="9525" cap="flat">
            <a:solidFill>
              <a:srgbClr val="00FFFF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-4567204" y="6090237"/>
            <a:ext cx="9134407" cy="9134407"/>
          </a:xfrm>
          <a:custGeom>
            <a:avLst/>
            <a:gdLst/>
            <a:ahLst/>
            <a:cxnLst/>
            <a:rect l="l" t="t" r="r" b="b"/>
            <a:pathLst>
              <a:path w="9134407" h="9134407">
                <a:moveTo>
                  <a:pt x="0" y="0"/>
                </a:moveTo>
                <a:lnTo>
                  <a:pt x="9134408" y="0"/>
                </a:lnTo>
                <a:lnTo>
                  <a:pt x="9134408" y="9134408"/>
                </a:lnTo>
                <a:lnTo>
                  <a:pt x="0" y="913440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4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0" name="矩形 29"/>
          <p:cNvSpPr/>
          <p:nvPr>
            <p:custDataLst>
              <p:tags r:id="rId3"/>
            </p:custDataLst>
          </p:nvPr>
        </p:nvSpPr>
        <p:spPr>
          <a:xfrm>
            <a:off x="13967214" y="6654786"/>
            <a:ext cx="2584278" cy="79084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流行度</a:t>
            </a:r>
            <a:endParaRPr lang="zh-CN" altLang="en-US" sz="36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1" name="矩形 30"/>
          <p:cNvSpPr/>
          <p:nvPr>
            <p:custDataLst>
              <p:tags r:id="rId4"/>
            </p:custDataLst>
          </p:nvPr>
        </p:nvSpPr>
        <p:spPr>
          <a:xfrm>
            <a:off x="2392254" y="6829424"/>
            <a:ext cx="2584278" cy="79084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>
                <a:solidFill>
                  <a:schemeClr val="accent1"/>
                </a:solidFill>
                <a:effectLst/>
                <a:latin typeface="+mn-ea"/>
                <a:cs typeface="+mn-ea"/>
                <a:sym typeface="+mn-ea"/>
              </a:rPr>
              <a:t>PR</a:t>
            </a:r>
            <a:r>
              <a:rPr lang="zh-CN" altLang="en-US" sz="3600" b="1">
                <a:solidFill>
                  <a:schemeClr val="accent1"/>
                </a:solidFill>
                <a:effectLst/>
                <a:latin typeface="+mn-ea"/>
                <a:cs typeface="+mn-ea"/>
                <a:sym typeface="+mn-ea"/>
              </a:rPr>
              <a:t>管理</a:t>
            </a:r>
            <a:endParaRPr lang="zh-CN" altLang="en-US" sz="3600" b="1">
              <a:solidFill>
                <a:schemeClr val="accent1"/>
              </a:solidFill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4" name="矩形 33"/>
          <p:cNvSpPr/>
          <p:nvPr>
            <p:custDataLst>
              <p:tags r:id="rId5"/>
            </p:custDataLst>
          </p:nvPr>
        </p:nvSpPr>
        <p:spPr>
          <a:xfrm>
            <a:off x="4222784" y="4516604"/>
            <a:ext cx="2584278" cy="79084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>
                <a:solidFill>
                  <a:schemeClr val="accent2"/>
                </a:solidFill>
                <a:latin typeface="+mn-ea"/>
                <a:cs typeface="+mn-ea"/>
                <a:sym typeface="+mn-ea"/>
              </a:rPr>
              <a:t>协作度</a:t>
            </a:r>
            <a:endParaRPr lang="zh-CN" altLang="en-US" sz="3600" b="1">
              <a:solidFill>
                <a:schemeClr val="accent2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6" name="矩形 35"/>
          <p:cNvSpPr/>
          <p:nvPr>
            <p:custDataLst>
              <p:tags r:id="rId6"/>
            </p:custDataLst>
          </p:nvPr>
        </p:nvSpPr>
        <p:spPr>
          <a:xfrm>
            <a:off x="12367423" y="4521128"/>
            <a:ext cx="2584278" cy="79084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>
                <a:solidFill>
                  <a:schemeClr val="accent2"/>
                </a:solidFill>
                <a:latin typeface="+mn-ea"/>
                <a:cs typeface="+mn-ea"/>
                <a:sym typeface="+mn-ea"/>
              </a:rPr>
              <a:t>活跃度</a:t>
            </a:r>
            <a:endParaRPr lang="zh-CN" altLang="en-US" sz="3600" b="1">
              <a:solidFill>
                <a:schemeClr val="accent2"/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38" name="肘形连接符 37"/>
          <p:cNvCxnSpPr/>
          <p:nvPr>
            <p:custDataLst>
              <p:tags r:id="rId7"/>
            </p:custDataLst>
          </p:nvPr>
        </p:nvCxnSpPr>
        <p:spPr>
          <a:xfrm>
            <a:off x="5325808" y="7594935"/>
            <a:ext cx="655118" cy="1928255"/>
          </a:xfrm>
          <a:prstGeom prst="bentConnector2">
            <a:avLst/>
          </a:prstGeom>
          <a:ln w="12700">
            <a:solidFill>
              <a:schemeClr val="tx1">
                <a:lumMod val="50000"/>
                <a:lumOff val="50000"/>
                <a:alpha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9" name="椭圆 38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5223559" y="7543358"/>
            <a:ext cx="102249" cy="102249"/>
          </a:xfrm>
          <a:prstGeom prst="ellipse">
            <a:avLst/>
          </a:prstGeom>
          <a:solidFill>
            <a:schemeClr val="accent1"/>
          </a:solidFill>
          <a:ln w="53975">
            <a:solidFill>
              <a:schemeClr val="accent1">
                <a:alpha val="44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40" name="肘形连接符 39"/>
          <p:cNvCxnSpPr/>
          <p:nvPr>
            <p:custDataLst>
              <p:tags r:id="rId9"/>
            </p:custDataLst>
          </p:nvPr>
        </p:nvCxnSpPr>
        <p:spPr>
          <a:xfrm>
            <a:off x="7135526" y="5326453"/>
            <a:ext cx="435237" cy="2279340"/>
          </a:xfrm>
          <a:prstGeom prst="bentConnector2">
            <a:avLst/>
          </a:prstGeom>
          <a:ln w="12700">
            <a:solidFill>
              <a:schemeClr val="tx1">
                <a:lumMod val="50000"/>
                <a:lumOff val="50000"/>
                <a:alpha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1" name="椭圆 40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7033277" y="5274876"/>
            <a:ext cx="102249" cy="102249"/>
          </a:xfrm>
          <a:prstGeom prst="ellipse">
            <a:avLst/>
          </a:prstGeom>
          <a:solidFill>
            <a:schemeClr val="accent2"/>
          </a:solidFill>
          <a:ln w="53975">
            <a:solidFill>
              <a:schemeClr val="accent2">
                <a:alpha val="44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42" name="肘形连接符 41"/>
          <p:cNvCxnSpPr/>
          <p:nvPr>
            <p:custDataLst>
              <p:tags r:id="rId11"/>
            </p:custDataLst>
          </p:nvPr>
        </p:nvCxnSpPr>
        <p:spPr>
          <a:xfrm rot="16200000">
            <a:off x="12346611" y="8355921"/>
            <a:ext cx="2130944" cy="511245"/>
          </a:xfrm>
          <a:prstGeom prst="bentConnector3">
            <a:avLst>
              <a:gd name="adj1" fmla="val 98450"/>
            </a:avLst>
          </a:prstGeom>
          <a:ln w="12700">
            <a:solidFill>
              <a:schemeClr val="tx1">
                <a:lumMod val="50000"/>
                <a:lumOff val="50000"/>
                <a:alpha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3" name="椭圆 42"/>
          <p:cNvSpPr>
            <a:spLocks noChangeAspect="1"/>
          </p:cNvSpPr>
          <p:nvPr>
            <p:custDataLst>
              <p:tags r:id="rId12"/>
            </p:custDataLst>
          </p:nvPr>
        </p:nvSpPr>
        <p:spPr>
          <a:xfrm flipH="1">
            <a:off x="13617033" y="7546072"/>
            <a:ext cx="102249" cy="102249"/>
          </a:xfrm>
          <a:prstGeom prst="ellipse">
            <a:avLst/>
          </a:prstGeom>
          <a:solidFill>
            <a:schemeClr val="accent1"/>
          </a:solidFill>
          <a:ln w="53975">
            <a:solidFill>
              <a:schemeClr val="accent1">
                <a:alpha val="44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49" name="肘形连接符 48"/>
          <p:cNvCxnSpPr/>
          <p:nvPr>
            <p:custDataLst>
              <p:tags r:id="rId13"/>
            </p:custDataLst>
          </p:nvPr>
        </p:nvCxnSpPr>
        <p:spPr>
          <a:xfrm rot="16200000">
            <a:off x="10742295" y="6094678"/>
            <a:ext cx="2092035" cy="571871"/>
          </a:xfrm>
          <a:prstGeom prst="bentConnector2">
            <a:avLst/>
          </a:prstGeom>
          <a:ln w="12700">
            <a:solidFill>
              <a:schemeClr val="tx1">
                <a:lumMod val="50000"/>
                <a:lumOff val="50000"/>
                <a:alpha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0" name="椭圆 49"/>
          <p:cNvSpPr>
            <a:spLocks noChangeAspect="1"/>
          </p:cNvSpPr>
          <p:nvPr>
            <p:custDataLst>
              <p:tags r:id="rId14"/>
            </p:custDataLst>
          </p:nvPr>
        </p:nvSpPr>
        <p:spPr>
          <a:xfrm flipH="1">
            <a:off x="12074248" y="5283019"/>
            <a:ext cx="101344" cy="102249"/>
          </a:xfrm>
          <a:prstGeom prst="ellipse">
            <a:avLst/>
          </a:prstGeom>
          <a:solidFill>
            <a:schemeClr val="accent2"/>
          </a:solidFill>
          <a:ln w="53975">
            <a:solidFill>
              <a:schemeClr val="accent2">
                <a:alpha val="44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145" name="肘形连接符 144"/>
          <p:cNvCxnSpPr/>
          <p:nvPr>
            <p:custDataLst>
              <p:tags r:id="rId15"/>
            </p:custDataLst>
          </p:nvPr>
        </p:nvCxnSpPr>
        <p:spPr>
          <a:xfrm flipH="1">
            <a:off x="10150517" y="3911253"/>
            <a:ext cx="55196" cy="2224144"/>
          </a:xfrm>
          <a:prstGeom prst="bentConnector4">
            <a:avLst>
              <a:gd name="adj1" fmla="val 98360"/>
              <a:gd name="adj2" fmla="val 51139"/>
            </a:avLst>
          </a:prstGeom>
          <a:ln w="12700">
            <a:solidFill>
              <a:schemeClr val="tx1">
                <a:lumMod val="50000"/>
                <a:lumOff val="50000"/>
                <a:alpha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6" name="椭圆 145"/>
          <p:cNvSpPr>
            <a:spLocks noChangeAspect="1"/>
          </p:cNvSpPr>
          <p:nvPr>
            <p:custDataLst>
              <p:tags r:id="rId16"/>
            </p:custDataLst>
          </p:nvPr>
        </p:nvSpPr>
        <p:spPr>
          <a:xfrm>
            <a:off x="10103465" y="3859676"/>
            <a:ext cx="102249" cy="102249"/>
          </a:xfrm>
          <a:prstGeom prst="ellipse">
            <a:avLst/>
          </a:prstGeom>
          <a:solidFill>
            <a:schemeClr val="accent1"/>
          </a:solidFill>
          <a:ln w="53975">
            <a:solidFill>
              <a:schemeClr val="accent1">
                <a:alpha val="44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4" name="任意多边形 133"/>
          <p:cNvSpPr/>
          <p:nvPr>
            <p:custDataLst>
              <p:tags r:id="rId17"/>
            </p:custDataLst>
          </p:nvPr>
        </p:nvSpPr>
        <p:spPr>
          <a:xfrm>
            <a:off x="8415902" y="5827745"/>
            <a:ext cx="2305804" cy="2746372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2548" h="3035">
                <a:moveTo>
                  <a:pt x="1275" y="0"/>
                </a:moveTo>
                <a:cubicBezTo>
                  <a:pt x="1705" y="0"/>
                  <a:pt x="2120" y="63"/>
                  <a:pt x="2512" y="179"/>
                </a:cubicBezTo>
                <a:lnTo>
                  <a:pt x="2548" y="190"/>
                </a:lnTo>
                <a:lnTo>
                  <a:pt x="1624" y="3035"/>
                </a:lnTo>
                <a:lnTo>
                  <a:pt x="1616" y="3033"/>
                </a:lnTo>
                <a:cubicBezTo>
                  <a:pt x="1507" y="3005"/>
                  <a:pt x="1392" y="2991"/>
                  <a:pt x="1275" y="2991"/>
                </a:cubicBezTo>
                <a:cubicBezTo>
                  <a:pt x="1157" y="2991"/>
                  <a:pt x="1042" y="3005"/>
                  <a:pt x="933" y="3033"/>
                </a:cubicBezTo>
                <a:lnTo>
                  <a:pt x="924" y="3035"/>
                </a:lnTo>
                <a:lnTo>
                  <a:pt x="0" y="190"/>
                </a:lnTo>
                <a:lnTo>
                  <a:pt x="36" y="179"/>
                </a:lnTo>
                <a:cubicBezTo>
                  <a:pt x="429" y="63"/>
                  <a:pt x="844" y="0"/>
                  <a:pt x="127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  <a:lumOff val="2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2700000" scaled="0"/>
          </a:gradFill>
          <a:ln w="12700">
            <a:miter lim="400000"/>
          </a:ln>
          <a:effectLst>
            <a:innerShdw blurRad="317500" dist="50800" dir="16200000">
              <a:schemeClr val="accent1">
                <a:lumMod val="20000"/>
                <a:lumOff val="80000"/>
                <a:alpha val="30000"/>
              </a:schemeClr>
            </a:innerShdw>
          </a:effectLst>
        </p:spPr>
        <p:txBody>
          <a:bodyPr wrap="square" lIns="71437" tIns="71437" rIns="71437" bIns="71437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en-US" sz="2800" dirty="0">
              <a:solidFill>
                <a:schemeClr val="tx1"/>
              </a:solidFill>
              <a:latin typeface="+mj-lt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35" name="任意多边形 134"/>
          <p:cNvSpPr/>
          <p:nvPr>
            <p:custDataLst>
              <p:tags r:id="rId18"/>
            </p:custDataLst>
          </p:nvPr>
        </p:nvSpPr>
        <p:spPr>
          <a:xfrm>
            <a:off x="10004835" y="6038577"/>
            <a:ext cx="2700555" cy="2938461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2985" h="3247">
                <a:moveTo>
                  <a:pt x="924" y="0"/>
                </a:moveTo>
                <a:lnTo>
                  <a:pt x="959" y="12"/>
                </a:lnTo>
                <a:cubicBezTo>
                  <a:pt x="1760" y="294"/>
                  <a:pt x="2454" y="806"/>
                  <a:pt x="2961" y="1467"/>
                </a:cubicBezTo>
                <a:lnTo>
                  <a:pt x="2985" y="1498"/>
                </a:lnTo>
                <a:lnTo>
                  <a:pt x="577" y="3247"/>
                </a:lnTo>
                <a:lnTo>
                  <a:pt x="573" y="3242"/>
                </a:lnTo>
                <a:cubicBezTo>
                  <a:pt x="427" y="3069"/>
                  <a:pt x="237" y="2934"/>
                  <a:pt x="20" y="2850"/>
                </a:cubicBezTo>
                <a:lnTo>
                  <a:pt x="0" y="2843"/>
                </a:lnTo>
                <a:lnTo>
                  <a:pt x="924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80000"/>
                  <a:lumOff val="20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136" name="任意多边形 135"/>
          <p:cNvSpPr/>
          <p:nvPr>
            <p:custDataLst>
              <p:tags r:id="rId19"/>
            </p:custDataLst>
          </p:nvPr>
        </p:nvSpPr>
        <p:spPr>
          <a:xfrm>
            <a:off x="6432451" y="6038577"/>
            <a:ext cx="2700612" cy="2938733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2985" h="3248">
                <a:moveTo>
                  <a:pt x="2061" y="0"/>
                </a:moveTo>
                <a:lnTo>
                  <a:pt x="2985" y="2843"/>
                </a:lnTo>
                <a:lnTo>
                  <a:pt x="2966" y="2850"/>
                </a:lnTo>
                <a:cubicBezTo>
                  <a:pt x="2749" y="2933"/>
                  <a:pt x="2559" y="3069"/>
                  <a:pt x="2413" y="3242"/>
                </a:cubicBezTo>
                <a:lnTo>
                  <a:pt x="2408" y="3248"/>
                </a:lnTo>
                <a:lnTo>
                  <a:pt x="0" y="1498"/>
                </a:lnTo>
                <a:lnTo>
                  <a:pt x="24" y="1467"/>
                </a:lnTo>
                <a:cubicBezTo>
                  <a:pt x="531" y="805"/>
                  <a:pt x="1224" y="294"/>
                  <a:pt x="2026" y="12"/>
                </a:cubicBezTo>
                <a:lnTo>
                  <a:pt x="2061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80000"/>
                  <a:lumOff val="20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137" name="任意多边形 136"/>
          <p:cNvSpPr/>
          <p:nvPr>
            <p:custDataLst>
              <p:tags r:id="rId20"/>
            </p:custDataLst>
          </p:nvPr>
        </p:nvSpPr>
        <p:spPr>
          <a:xfrm>
            <a:off x="10602042" y="7495400"/>
            <a:ext cx="2888620" cy="2192487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192" h="2423">
                <a:moveTo>
                  <a:pt x="2405" y="0"/>
                </a:moveTo>
                <a:lnTo>
                  <a:pt x="2423" y="25"/>
                </a:lnTo>
                <a:cubicBezTo>
                  <a:pt x="2889" y="697"/>
                  <a:pt x="3169" y="1507"/>
                  <a:pt x="3192" y="2381"/>
                </a:cubicBezTo>
                <a:lnTo>
                  <a:pt x="3192" y="2423"/>
                </a:lnTo>
                <a:lnTo>
                  <a:pt x="223" y="2423"/>
                </a:lnTo>
                <a:lnTo>
                  <a:pt x="222" y="2409"/>
                </a:lnTo>
                <a:cubicBezTo>
                  <a:pt x="210" y="2171"/>
                  <a:pt x="133" y="1950"/>
                  <a:pt x="9" y="1761"/>
                </a:cubicBezTo>
                <a:lnTo>
                  <a:pt x="0" y="1748"/>
                </a:lnTo>
                <a:lnTo>
                  <a:pt x="2405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  <a:lumOff val="2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2700000" scaled="0"/>
          </a:gradFill>
          <a:ln w="12700">
            <a:miter lim="400000"/>
          </a:ln>
          <a:effectLst>
            <a:innerShdw blurRad="317500" dist="50800" dir="16200000">
              <a:schemeClr val="accent1">
                <a:lumMod val="20000"/>
                <a:lumOff val="80000"/>
                <a:alpha val="30000"/>
              </a:schemeClr>
            </a:innerShdw>
          </a:effectLst>
        </p:spPr>
        <p:txBody>
          <a:bodyPr wrap="square" lIns="71437" tIns="71437" rIns="71437" bIns="71437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en-US" sz="2800" dirty="0">
              <a:solidFill>
                <a:schemeClr val="tx1"/>
              </a:solidFill>
              <a:latin typeface="+mj-lt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38" name="任意多边形 137"/>
          <p:cNvSpPr/>
          <p:nvPr>
            <p:custDataLst>
              <p:tags r:id="rId21"/>
            </p:custDataLst>
          </p:nvPr>
        </p:nvSpPr>
        <p:spPr>
          <a:xfrm>
            <a:off x="5647033" y="7495400"/>
            <a:ext cx="2889230" cy="2192461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193" h="2423">
                <a:moveTo>
                  <a:pt x="787" y="0"/>
                </a:moveTo>
                <a:lnTo>
                  <a:pt x="3193" y="1748"/>
                </a:lnTo>
                <a:lnTo>
                  <a:pt x="3184" y="1761"/>
                </a:lnTo>
                <a:cubicBezTo>
                  <a:pt x="3060" y="1950"/>
                  <a:pt x="2983" y="2171"/>
                  <a:pt x="2971" y="2409"/>
                </a:cubicBezTo>
                <a:lnTo>
                  <a:pt x="2970" y="2423"/>
                </a:lnTo>
                <a:lnTo>
                  <a:pt x="0" y="2423"/>
                </a:lnTo>
                <a:lnTo>
                  <a:pt x="1" y="2381"/>
                </a:lnTo>
                <a:cubicBezTo>
                  <a:pt x="23" y="1507"/>
                  <a:pt x="304" y="697"/>
                  <a:pt x="769" y="25"/>
                </a:cubicBezTo>
                <a:lnTo>
                  <a:pt x="787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  <a:lumOff val="2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2700000" scaled="0"/>
          </a:gradFill>
          <a:ln w="12700">
            <a:miter lim="400000"/>
          </a:ln>
          <a:effectLst>
            <a:innerShdw blurRad="317500" dist="50800" dir="16200000">
              <a:schemeClr val="accent1">
                <a:lumMod val="20000"/>
                <a:lumOff val="80000"/>
                <a:alpha val="30000"/>
              </a:schemeClr>
            </a:innerShdw>
          </a:effectLst>
        </p:spPr>
        <p:txBody>
          <a:bodyPr wrap="square" lIns="71437" tIns="71437" rIns="71437" bIns="71437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en-US" sz="2800" dirty="0">
              <a:solidFill>
                <a:schemeClr val="tx1"/>
              </a:solidFill>
              <a:latin typeface="+mj-lt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4" name="矩形 43"/>
          <p:cNvSpPr/>
          <p:nvPr>
            <p:custDataLst>
              <p:tags r:id="rId22"/>
            </p:custDataLst>
          </p:nvPr>
        </p:nvSpPr>
        <p:spPr>
          <a:xfrm>
            <a:off x="7269446" y="3108643"/>
            <a:ext cx="2584278" cy="79084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问题管理</a:t>
            </a:r>
            <a:endParaRPr lang="zh-CN" altLang="en-US" sz="36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46" name="图片 4" descr="343439383331313b343532303032303bb8f6c8cbd0c5cfa2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292711" y="6733509"/>
            <a:ext cx="512991" cy="512991"/>
          </a:xfrm>
          <a:prstGeom prst="rect">
            <a:avLst/>
          </a:prstGeom>
        </p:spPr>
      </p:pic>
      <p:pic>
        <p:nvPicPr>
          <p:cNvPr id="47" name="图片 12" descr="343439383331313b343532303032383bbfcdbba7b9dcc0ed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566370" y="8703387"/>
            <a:ext cx="512991" cy="512991"/>
          </a:xfrm>
          <a:prstGeom prst="rect">
            <a:avLst/>
          </a:prstGeom>
        </p:spPr>
      </p:pic>
      <p:pic>
        <p:nvPicPr>
          <p:cNvPr id="48" name="图片 3" descr="343439383331313b343532303031393bd2b5bca8b9dcc0ed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732734" y="7232086"/>
            <a:ext cx="512991" cy="512991"/>
          </a:xfrm>
          <a:prstGeom prst="rect">
            <a:avLst/>
          </a:prstGeom>
        </p:spPr>
      </p:pic>
      <p:pic>
        <p:nvPicPr>
          <p:cNvPr id="51" name="图片 16" descr="343439383331313b343532303033323bd3a6d3c3b9dcc0ed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990227" y="7178699"/>
            <a:ext cx="512991" cy="512991"/>
          </a:xfrm>
          <a:prstGeom prst="rect">
            <a:avLst/>
          </a:prstGeom>
        </p:spPr>
      </p:pic>
      <p:pic>
        <p:nvPicPr>
          <p:cNvPr id="52" name="图片 8" descr="343439383331313b343532303032343bb7a2b2bcb9dcc0ed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2114967" y="8703387"/>
            <a:ext cx="512991" cy="512991"/>
          </a:xfrm>
          <a:prstGeom prst="rect">
            <a:avLst/>
          </a:prstGeom>
        </p:spPr>
      </p:pic>
      <p:sp>
        <p:nvSpPr>
          <p:cNvPr id="54" name="文本框 53"/>
          <p:cNvSpPr txBox="1"/>
          <p:nvPr/>
        </p:nvSpPr>
        <p:spPr>
          <a:xfrm>
            <a:off x="4495800" y="2171700"/>
            <a:ext cx="9443720" cy="101473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zh-CN" altLang="en-US"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健康度得分</a:t>
            </a:r>
            <a:r>
              <a:rPr lang="en-US" altLang="zh-CN"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r>
              <a:rPr lang="en-US" altLang="zh-CN"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Σ</a:t>
            </a:r>
            <a:r>
              <a:rPr lang="zh-CN" altLang="en-US"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（维度得分×权重）</a:t>
            </a:r>
            <a:endParaRPr lang="zh-CN" altLang="en-US" sz="4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bldLvl="0" animBg="1"/>
      <p:bldP spid="54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F42">
                <a:alpha val="100000"/>
              </a:srgbClr>
            </a:gs>
            <a:gs pos="100000">
              <a:srgbClr val="030B1A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61515" y="-2626485"/>
            <a:ext cx="5252970" cy="5252970"/>
          </a:xfrm>
          <a:custGeom>
            <a:avLst/>
            <a:gdLst/>
            <a:ahLst/>
            <a:cxnLst/>
            <a:rect l="l" t="t" r="r" b="b"/>
            <a:pathLst>
              <a:path w="5252970" h="5252970">
                <a:moveTo>
                  <a:pt x="0" y="0"/>
                </a:moveTo>
                <a:lnTo>
                  <a:pt x="5252970" y="0"/>
                </a:lnTo>
                <a:lnTo>
                  <a:pt x="5252970" y="5252970"/>
                </a:lnTo>
                <a:lnTo>
                  <a:pt x="0" y="525297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9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-642084" y="626003"/>
            <a:ext cx="6477790" cy="1454043"/>
            <a:chOff x="0" y="0"/>
            <a:chExt cx="1810520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10520" cy="406400"/>
            </a:xfrm>
            <a:custGeom>
              <a:avLst/>
              <a:gdLst/>
              <a:ahLst/>
              <a:cxnLst/>
              <a:rect l="l" t="t" r="r" b="b"/>
              <a:pathLst>
                <a:path w="1810520" h="406400">
                  <a:moveTo>
                    <a:pt x="160732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607320" y="406400"/>
                  </a:lnTo>
                  <a:lnTo>
                    <a:pt x="1810520" y="203200"/>
                  </a:lnTo>
                  <a:lnTo>
                    <a:pt x="1607320" y="0"/>
                  </a:lnTo>
                  <a:close/>
                </a:path>
              </a:pathLst>
            </a:custGeom>
            <a:gradFill rotWithShape="1">
              <a:gsLst>
                <a:gs pos="0">
                  <a:srgbClr val="3659D6">
                    <a:alpha val="0"/>
                  </a:srgbClr>
                </a:gs>
                <a:gs pos="50000">
                  <a:srgbClr val="3659D6">
                    <a:alpha val="75000"/>
                  </a:srgbClr>
                </a:gs>
                <a:gs pos="100000">
                  <a:srgbClr val="3659D6">
                    <a:alpha val="0"/>
                  </a:srgbClr>
                </a:gs>
              </a:gsLst>
              <a:lin ang="0"/>
            </a:gradFill>
            <a:ln w="9525" cap="sq">
              <a:solidFill>
                <a:srgbClr val="00FFFF">
                  <a:alpha val="74902"/>
                </a:srgbClr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69622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427102" y="983229"/>
            <a:ext cx="0" cy="719955"/>
          </a:xfrm>
          <a:prstGeom prst="line">
            <a:avLst/>
          </a:prstGeom>
          <a:ln w="9525" cap="flat">
            <a:solidFill>
              <a:srgbClr val="00FFFF">
                <a:alpha val="7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-4567204" y="6090237"/>
            <a:ext cx="9134407" cy="9134407"/>
          </a:xfrm>
          <a:custGeom>
            <a:avLst/>
            <a:gdLst/>
            <a:ahLst/>
            <a:cxnLst/>
            <a:rect l="l" t="t" r="r" b="b"/>
            <a:pathLst>
              <a:path w="9134407" h="9134407">
                <a:moveTo>
                  <a:pt x="0" y="0"/>
                </a:moveTo>
                <a:lnTo>
                  <a:pt x="9134408" y="0"/>
                </a:lnTo>
                <a:lnTo>
                  <a:pt x="9134408" y="9134408"/>
                </a:lnTo>
                <a:lnTo>
                  <a:pt x="0" y="913440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4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762705" y="887979"/>
            <a:ext cx="5073001" cy="80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65"/>
              </a:lnSpc>
              <a:spcBef>
                <a:spcPct val="0"/>
              </a:spcBef>
            </a:pPr>
            <a:r>
              <a:rPr lang="zh-CN" altLang="en-US" sz="4475" b="1">
                <a:solidFill>
                  <a:schemeClr val="bg1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rPr>
              <a:t>风险评估</a:t>
            </a:r>
            <a:endParaRPr lang="zh-CN" altLang="en-US" sz="4475" b="1">
              <a:solidFill>
                <a:schemeClr val="bg1"/>
              </a:solidFill>
              <a:latin typeface="思源黑体-粗体 Bold" panose="020B0600000000000000" charset="-122"/>
              <a:ea typeface="思源黑体-粗体 Bold" panose="020B0600000000000000" charset="-122"/>
              <a:cs typeface="思源黑体-粗体 Bold" panose="020B0600000000000000" charset="-122"/>
              <a:sym typeface="思源黑体-粗体 Bold" panose="020B0600000000000000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295400" y="5046980"/>
            <a:ext cx="15538450" cy="4474845"/>
            <a:chOff x="2165" y="4919"/>
            <a:chExt cx="24470" cy="7047"/>
          </a:xfrm>
        </p:grpSpPr>
        <p:grpSp>
          <p:nvGrpSpPr>
            <p:cNvPr id="8" name="Group 8"/>
            <p:cNvGrpSpPr/>
            <p:nvPr/>
          </p:nvGrpSpPr>
          <p:grpSpPr>
            <a:xfrm rot="0">
              <a:off x="2165" y="6052"/>
              <a:ext cx="24471" cy="5915"/>
              <a:chOff x="0" y="0"/>
              <a:chExt cx="4092597" cy="134784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4092597" cy="1347842"/>
              </a:xfrm>
              <a:custGeom>
                <a:avLst/>
                <a:gdLst/>
                <a:ahLst/>
                <a:cxnLst/>
                <a:rect l="l" t="t" r="r" b="b"/>
                <a:pathLst>
                  <a:path w="4092597" h="1347842">
                    <a:moveTo>
                      <a:pt x="28399" y="0"/>
                    </a:moveTo>
                    <a:lnTo>
                      <a:pt x="4064198" y="0"/>
                    </a:lnTo>
                    <a:cubicBezTo>
                      <a:pt x="4079883" y="0"/>
                      <a:pt x="4092597" y="12715"/>
                      <a:pt x="4092597" y="28399"/>
                    </a:cubicBezTo>
                    <a:lnTo>
                      <a:pt x="4092597" y="1319443"/>
                    </a:lnTo>
                    <a:cubicBezTo>
                      <a:pt x="4092597" y="1335127"/>
                      <a:pt x="4079883" y="1347842"/>
                      <a:pt x="4064198" y="1347842"/>
                    </a:cubicBezTo>
                    <a:lnTo>
                      <a:pt x="28399" y="1347842"/>
                    </a:lnTo>
                    <a:cubicBezTo>
                      <a:pt x="12715" y="1347842"/>
                      <a:pt x="0" y="1335127"/>
                      <a:pt x="0" y="1319443"/>
                    </a:cubicBezTo>
                    <a:lnTo>
                      <a:pt x="0" y="28399"/>
                    </a:lnTo>
                    <a:cubicBezTo>
                      <a:pt x="0" y="12715"/>
                      <a:pt x="12715" y="0"/>
                      <a:pt x="28399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3659D6">
                      <a:alpha val="0"/>
                    </a:srgbClr>
                  </a:gs>
                  <a:gs pos="50000">
                    <a:srgbClr val="3659D6">
                      <a:alpha val="75000"/>
                    </a:srgbClr>
                  </a:gs>
                  <a:gs pos="100000">
                    <a:srgbClr val="3659D6">
                      <a:alpha val="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9525" cap="rnd">
                <a:solidFill>
                  <a:srgbClr val="00FFFF">
                    <a:alpha val="74902"/>
                  </a:srgbClr>
                </a:solidFill>
                <a:prstDash val="solid"/>
                <a:round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4092597" cy="13859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1" name="Group 11"/>
            <p:cNvGrpSpPr/>
            <p:nvPr>
              <p:custDataLst>
                <p:tags r:id="rId3"/>
              </p:custDataLst>
            </p:nvPr>
          </p:nvGrpSpPr>
          <p:grpSpPr>
            <a:xfrm rot="0">
              <a:off x="3910" y="4919"/>
              <a:ext cx="6053" cy="3028"/>
              <a:chOff x="0" y="0"/>
              <a:chExt cx="1137006" cy="568823"/>
            </a:xfrm>
          </p:grpSpPr>
          <p:sp>
            <p:nvSpPr>
              <p:cNvPr id="12" name="Freeform 12"/>
              <p:cNvSpPr/>
              <p:nvPr>
                <p:custDataLst>
                  <p:tags r:id="rId4"/>
                </p:custDataLst>
              </p:nvPr>
            </p:nvSpPr>
            <p:spPr>
              <a:xfrm>
                <a:off x="0" y="0"/>
                <a:ext cx="1137006" cy="568823"/>
              </a:xfrm>
              <a:custGeom>
                <a:avLst/>
                <a:gdLst/>
                <a:ahLst/>
                <a:cxnLst/>
                <a:rect l="l" t="t" r="r" b="b"/>
                <a:pathLst>
                  <a:path w="1137006" h="568823">
                    <a:moveTo>
                      <a:pt x="0" y="0"/>
                    </a:moveTo>
                    <a:lnTo>
                      <a:pt x="1137006" y="0"/>
                    </a:lnTo>
                    <a:lnTo>
                      <a:pt x="1137006" y="568823"/>
                    </a:lnTo>
                    <a:lnTo>
                      <a:pt x="0" y="568823"/>
                    </a:lnTo>
                    <a:close/>
                  </a:path>
                </a:pathLst>
              </a:custGeom>
              <a:blipFill>
                <a:blip r:embed="rId5"/>
                <a:stretch>
                  <a:fillRect t="-16587" b="-16587"/>
                </a:stretch>
              </a:blipFill>
              <a:ln w="9525" cap="sq">
                <a:solidFill>
                  <a:srgbClr val="00FFFF"/>
                </a:solidFill>
                <a:prstDash val="solid"/>
                <a:miter/>
              </a:ln>
            </p:spPr>
          </p:sp>
        </p:grpSp>
        <p:grpSp>
          <p:nvGrpSpPr>
            <p:cNvPr id="13" name="Group 13"/>
            <p:cNvGrpSpPr/>
            <p:nvPr>
              <p:custDataLst>
                <p:tags r:id="rId6"/>
              </p:custDataLst>
            </p:nvPr>
          </p:nvGrpSpPr>
          <p:grpSpPr>
            <a:xfrm rot="0">
              <a:off x="18837" y="4919"/>
              <a:ext cx="6053" cy="3028"/>
              <a:chOff x="0" y="0"/>
              <a:chExt cx="1137006" cy="568823"/>
            </a:xfrm>
          </p:grpSpPr>
          <p:sp>
            <p:nvSpPr>
              <p:cNvPr id="14" name="Freeform 14"/>
              <p:cNvSpPr/>
              <p:nvPr>
                <p:custDataLst>
                  <p:tags r:id="rId7"/>
                </p:custDataLst>
              </p:nvPr>
            </p:nvSpPr>
            <p:spPr>
              <a:xfrm>
                <a:off x="0" y="0"/>
                <a:ext cx="1137006" cy="568823"/>
              </a:xfrm>
              <a:custGeom>
                <a:avLst/>
                <a:gdLst/>
                <a:ahLst/>
                <a:cxnLst/>
                <a:rect l="l" t="t" r="r" b="b"/>
                <a:pathLst>
                  <a:path w="1137006" h="568823">
                    <a:moveTo>
                      <a:pt x="0" y="0"/>
                    </a:moveTo>
                    <a:lnTo>
                      <a:pt x="1137006" y="0"/>
                    </a:lnTo>
                    <a:lnTo>
                      <a:pt x="1137006" y="568823"/>
                    </a:lnTo>
                    <a:lnTo>
                      <a:pt x="0" y="568823"/>
                    </a:lnTo>
                    <a:close/>
                  </a:path>
                </a:pathLst>
              </a:custGeom>
              <a:blipFill>
                <a:blip r:embed="rId8"/>
                <a:stretch>
                  <a:fillRect t="-24957" b="-24957"/>
                </a:stretch>
              </a:blipFill>
              <a:ln w="9525" cap="sq">
                <a:solidFill>
                  <a:srgbClr val="00FFFF"/>
                </a:solidFill>
                <a:prstDash val="solid"/>
                <a:miter/>
              </a:ln>
            </p:spPr>
          </p:sp>
        </p:grpSp>
        <p:grpSp>
          <p:nvGrpSpPr>
            <p:cNvPr id="15" name="Group 15"/>
            <p:cNvGrpSpPr/>
            <p:nvPr>
              <p:custDataLst>
                <p:tags r:id="rId9"/>
              </p:custDataLst>
            </p:nvPr>
          </p:nvGrpSpPr>
          <p:grpSpPr>
            <a:xfrm rot="0">
              <a:off x="11373" y="4919"/>
              <a:ext cx="6053" cy="3028"/>
              <a:chOff x="0" y="0"/>
              <a:chExt cx="1137006" cy="568823"/>
            </a:xfrm>
          </p:grpSpPr>
          <p:sp>
            <p:nvSpPr>
              <p:cNvPr id="16" name="Freeform 16"/>
              <p:cNvSpPr/>
              <p:nvPr>
                <p:custDataLst>
                  <p:tags r:id="rId10"/>
                </p:custDataLst>
              </p:nvPr>
            </p:nvSpPr>
            <p:spPr>
              <a:xfrm>
                <a:off x="0" y="0"/>
                <a:ext cx="1137006" cy="568823"/>
              </a:xfrm>
              <a:custGeom>
                <a:avLst/>
                <a:gdLst/>
                <a:ahLst/>
                <a:cxnLst/>
                <a:rect l="l" t="t" r="r" b="b"/>
                <a:pathLst>
                  <a:path w="1137006" h="568823">
                    <a:moveTo>
                      <a:pt x="0" y="0"/>
                    </a:moveTo>
                    <a:lnTo>
                      <a:pt x="1137006" y="0"/>
                    </a:lnTo>
                    <a:lnTo>
                      <a:pt x="1137006" y="568823"/>
                    </a:lnTo>
                    <a:lnTo>
                      <a:pt x="0" y="568823"/>
                    </a:lnTo>
                    <a:close/>
                  </a:path>
                </a:pathLst>
              </a:custGeom>
              <a:blipFill>
                <a:blip r:embed="rId11"/>
                <a:stretch>
                  <a:fillRect t="-43700" b="-6215"/>
                </a:stretch>
              </a:blipFill>
              <a:ln w="9525" cap="sq">
                <a:solidFill>
                  <a:srgbClr val="00FFFF"/>
                </a:solidFill>
                <a:prstDash val="solid"/>
                <a:miter/>
              </a:ln>
            </p:spPr>
          </p:sp>
        </p:grpSp>
        <p:sp>
          <p:nvSpPr>
            <p:cNvPr id="17" name="AutoShape 17"/>
            <p:cNvSpPr/>
            <p:nvPr>
              <p:custDataLst>
                <p:tags r:id="rId12"/>
              </p:custDataLst>
            </p:nvPr>
          </p:nvSpPr>
          <p:spPr>
            <a:xfrm flipH="1">
              <a:off x="6260" y="9583"/>
              <a:ext cx="1277" cy="0"/>
            </a:xfrm>
            <a:prstGeom prst="line">
              <a:avLst/>
            </a:prstGeom>
            <a:ln w="9525" cap="flat">
              <a:solidFill>
                <a:srgbClr val="00FFFF">
                  <a:alpha val="7490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>
              <p:custDataLst>
                <p:tags r:id="rId13"/>
              </p:custDataLst>
            </p:nvPr>
          </p:nvSpPr>
          <p:spPr>
            <a:xfrm flipH="1">
              <a:off x="21187" y="9583"/>
              <a:ext cx="1277" cy="0"/>
            </a:xfrm>
            <a:prstGeom prst="line">
              <a:avLst/>
            </a:prstGeom>
            <a:ln w="9525" cap="flat">
              <a:solidFill>
                <a:srgbClr val="00FFFF">
                  <a:alpha val="7490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>
              <p:custDataLst>
                <p:tags r:id="rId14"/>
              </p:custDataLst>
            </p:nvPr>
          </p:nvSpPr>
          <p:spPr>
            <a:xfrm flipH="1">
              <a:off x="13723" y="9583"/>
              <a:ext cx="1277" cy="0"/>
            </a:xfrm>
            <a:prstGeom prst="line">
              <a:avLst/>
            </a:prstGeom>
            <a:ln w="9525" cap="flat">
              <a:solidFill>
                <a:srgbClr val="00FFFF">
                  <a:alpha val="7490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TextBox 21"/>
            <p:cNvSpPr txBox="1"/>
            <p:nvPr>
              <p:custDataLst>
                <p:tags r:id="rId15"/>
              </p:custDataLst>
            </p:nvPr>
          </p:nvSpPr>
          <p:spPr>
            <a:xfrm>
              <a:off x="4434" y="8367"/>
              <a:ext cx="4929" cy="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65"/>
                </a:lnSpc>
                <a:spcBef>
                  <a:spcPct val="0"/>
                </a:spcBef>
              </a:pPr>
              <a:r>
                <a:rPr lang="zh-CN" altLang="en-US" sz="2760" b="1">
                  <a:solidFill>
                    <a:srgbClr val="FFFFFF"/>
                  </a:solidFill>
                  <a:latin typeface="思源黑体-粗体 Bold" panose="020B0600000000000000" charset="-122"/>
                  <a:ea typeface="思源黑体-粗体 Bold" panose="020B0600000000000000" charset="-122"/>
                  <a:cs typeface="思源黑体-粗体 Bold" panose="020B0600000000000000" charset="-122"/>
                  <a:sym typeface="思源黑体-粗体 Bold" panose="020B0600000000000000" charset="-122"/>
                </a:rPr>
                <a:t>示例</a:t>
              </a:r>
              <a:r>
                <a:rPr lang="en-US" sz="2760" b="1">
                  <a:solidFill>
                    <a:srgbClr val="FFFFFF"/>
                  </a:solidFill>
                  <a:latin typeface="思源黑体-粗体 Bold" panose="020B0600000000000000" charset="-122"/>
                  <a:ea typeface="思源黑体-粗体 Bold" panose="020B0600000000000000" charset="-122"/>
                  <a:cs typeface="思源黑体-粗体 Bold" panose="020B0600000000000000" charset="-122"/>
                  <a:sym typeface="思源黑体-粗体 Bold" panose="020B0600000000000000" charset="-122"/>
                </a:rPr>
                <a:t>1</a:t>
              </a:r>
              <a:endParaRPr lang="en-US" sz="2760" b="1">
                <a:solidFill>
                  <a:srgbClr val="FFFFFF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endParaRPr>
            </a:p>
          </p:txBody>
        </p:sp>
        <p:sp>
          <p:nvSpPr>
            <p:cNvPr id="22" name="TextBox 22"/>
            <p:cNvSpPr txBox="1"/>
            <p:nvPr>
              <p:custDataLst>
                <p:tags r:id="rId16"/>
              </p:custDataLst>
            </p:nvPr>
          </p:nvSpPr>
          <p:spPr>
            <a:xfrm>
              <a:off x="19361" y="8367"/>
              <a:ext cx="4929" cy="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65"/>
                </a:lnSpc>
                <a:spcBef>
                  <a:spcPct val="0"/>
                </a:spcBef>
              </a:pPr>
              <a:r>
                <a:rPr lang="zh-CN" altLang="en-US" sz="2760" b="1">
                  <a:solidFill>
                    <a:srgbClr val="FFFFFF"/>
                  </a:solidFill>
                  <a:latin typeface="思源黑体-粗体 Bold" panose="020B0600000000000000" charset="-122"/>
                  <a:ea typeface="思源黑体-粗体 Bold" panose="020B0600000000000000" charset="-122"/>
                  <a:cs typeface="思源黑体-粗体 Bold" panose="020B0600000000000000" charset="-122"/>
                  <a:sym typeface="思源黑体-粗体 Bold" panose="020B0600000000000000" charset="-122"/>
                </a:rPr>
                <a:t>示例</a:t>
              </a:r>
              <a:r>
                <a:rPr lang="en-US" sz="2760" b="1">
                  <a:solidFill>
                    <a:srgbClr val="FFFFFF"/>
                  </a:solidFill>
                  <a:latin typeface="思源黑体-粗体 Bold" panose="020B0600000000000000" charset="-122"/>
                  <a:ea typeface="思源黑体-粗体 Bold" panose="020B0600000000000000" charset="-122"/>
                  <a:cs typeface="思源黑体-粗体 Bold" panose="020B0600000000000000" charset="-122"/>
                  <a:sym typeface="思源黑体-粗体 Bold" panose="020B0600000000000000" charset="-122"/>
                </a:rPr>
                <a:t>3</a:t>
              </a:r>
              <a:endParaRPr lang="en-US" sz="2760" b="1">
                <a:solidFill>
                  <a:srgbClr val="FFFFFF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endParaRPr>
            </a:p>
          </p:txBody>
        </p:sp>
        <p:sp>
          <p:nvSpPr>
            <p:cNvPr id="23" name="TextBox 23"/>
            <p:cNvSpPr txBox="1"/>
            <p:nvPr>
              <p:custDataLst>
                <p:tags r:id="rId17"/>
              </p:custDataLst>
            </p:nvPr>
          </p:nvSpPr>
          <p:spPr>
            <a:xfrm>
              <a:off x="11897" y="8367"/>
              <a:ext cx="4929" cy="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65"/>
                </a:lnSpc>
                <a:spcBef>
                  <a:spcPct val="0"/>
                </a:spcBef>
              </a:pPr>
              <a:r>
                <a:rPr lang="zh-CN" altLang="en-US" sz="2760" b="1">
                  <a:solidFill>
                    <a:srgbClr val="FFFFFF"/>
                  </a:solidFill>
                  <a:latin typeface="思源黑体-粗体 Bold" panose="020B0600000000000000" charset="-122"/>
                  <a:ea typeface="思源黑体-粗体 Bold" panose="020B0600000000000000" charset="-122"/>
                  <a:cs typeface="思源黑体-粗体 Bold" panose="020B0600000000000000" charset="-122"/>
                  <a:sym typeface="思源黑体-粗体 Bold" panose="020B0600000000000000" charset="-122"/>
                </a:rPr>
                <a:t>示例</a:t>
              </a:r>
              <a:r>
                <a:rPr lang="en-US" sz="2760" b="1">
                  <a:solidFill>
                    <a:srgbClr val="FFFFFF"/>
                  </a:solidFill>
                  <a:latin typeface="思源黑体-粗体 Bold" panose="020B0600000000000000" charset="-122"/>
                  <a:ea typeface="思源黑体-粗体 Bold" panose="020B0600000000000000" charset="-122"/>
                  <a:cs typeface="思源黑体-粗体 Bold" panose="020B0600000000000000" charset="-122"/>
                  <a:sym typeface="思源黑体-粗体 Bold" panose="020B0600000000000000" charset="-122"/>
                </a:rPr>
                <a:t>2</a:t>
              </a:r>
              <a:endParaRPr lang="en-US" sz="2760" b="1">
                <a:solidFill>
                  <a:srgbClr val="FFFFFF"/>
                </a:solidFill>
                <a:latin typeface="思源黑体-粗体 Bold" panose="020B0600000000000000" charset="-122"/>
                <a:ea typeface="思源黑体-粗体 Bold" panose="020B0600000000000000" charset="-122"/>
                <a:cs typeface="思源黑体-粗体 Bold" panose="020B0600000000000000" charset="-122"/>
                <a:sym typeface="思源黑体-粗体 Bold" panose="020B0600000000000000" charset="-122"/>
              </a:endParaRPr>
            </a:p>
          </p:txBody>
        </p:sp>
        <p:sp>
          <p:nvSpPr>
            <p:cNvPr id="24" name="TextBox 24"/>
            <p:cNvSpPr txBox="1"/>
            <p:nvPr>
              <p:custDataLst>
                <p:tags r:id="rId18"/>
              </p:custDataLst>
            </p:nvPr>
          </p:nvSpPr>
          <p:spPr>
            <a:xfrm>
              <a:off x="3910" y="9961"/>
              <a:ext cx="6053" cy="11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70"/>
                </a:lnSpc>
              </a:pPr>
              <a:r>
                <a:rPr lang="en-US" altLang="en-US" sz="2800">
                  <a:solidFill>
                    <a:srgbClr val="FF0000"/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思源黑体-细体" panose="020B0200000000000000" charset="-122"/>
                </a:rPr>
                <a:t>❌</a:t>
              </a:r>
              <a:r>
                <a:rPr lang="en-US" altLang="zh-CN" sz="2800">
                  <a:solidFill>
                    <a:srgbClr val="FFFFFF"/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思源黑体-细体" panose="020B0200000000000000" charset="-122"/>
                </a:rPr>
                <a:t> </a:t>
              </a:r>
              <a:r>
                <a:rPr lang="zh-CN" altLang="en-US" sz="2800">
                  <a:solidFill>
                    <a:srgbClr val="FFFFFF"/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思源黑体-细体" panose="020B0200000000000000" charset="-122"/>
                </a:rPr>
                <a:t>高风险：超过</a:t>
              </a:r>
              <a:r>
                <a:rPr lang="en-US" altLang="zh-CN" sz="2800">
                  <a:solidFill>
                    <a:srgbClr val="FFFFFF"/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思源黑体-细体" panose="020B0200000000000000" charset="-122"/>
                </a:rPr>
                <a:t>30</a:t>
              </a:r>
              <a:r>
                <a:rPr lang="zh-CN" altLang="en-US" sz="2800">
                  <a:solidFill>
                    <a:srgbClr val="FFFFFF"/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思源黑体-细体" panose="020B0200000000000000" charset="-122"/>
                </a:rPr>
                <a:t>天无任何提交</a:t>
              </a:r>
              <a:endParaRPr lang="zh-CN" altLang="en-US" sz="28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endParaRPr>
            </a:p>
          </p:txBody>
        </p:sp>
        <p:sp>
          <p:nvSpPr>
            <p:cNvPr id="25" name="TextBox 25"/>
            <p:cNvSpPr txBox="1"/>
            <p:nvPr>
              <p:custDataLst>
                <p:tags r:id="rId19"/>
              </p:custDataLst>
            </p:nvPr>
          </p:nvSpPr>
          <p:spPr>
            <a:xfrm>
              <a:off x="18837" y="9961"/>
              <a:ext cx="6053" cy="11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70"/>
                </a:lnSpc>
              </a:pPr>
              <a:r>
                <a:rPr lang="en-US" altLang="en-US" sz="2800">
                  <a:solidFill>
                    <a:srgbClr val="92D050"/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思源黑体-细体" panose="020B0200000000000000" charset="-122"/>
                </a:rPr>
                <a:t>✅</a:t>
              </a:r>
              <a:r>
                <a:rPr lang="en-US" altLang="zh-CN" sz="2800">
                  <a:solidFill>
                    <a:srgbClr val="92D050"/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思源黑体-细体" panose="020B0200000000000000" charset="-122"/>
                </a:rPr>
                <a:t> </a:t>
              </a:r>
              <a:r>
                <a:rPr lang="zh-CN" altLang="en-US" sz="2800">
                  <a:solidFill>
                    <a:srgbClr val="FFFFFF"/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思源黑体-细体" panose="020B0200000000000000" charset="-122"/>
                </a:rPr>
                <a:t>健康：核心贡献者</a:t>
              </a:r>
              <a:r>
                <a:rPr lang="en-US" altLang="zh-CN" sz="2800">
                  <a:solidFill>
                    <a:srgbClr val="FFFFFF"/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思源黑体-细体" panose="020B0200000000000000" charset="-122"/>
                </a:rPr>
                <a:t> &gt;= 3</a:t>
              </a:r>
              <a:r>
                <a:rPr lang="zh-CN" altLang="en-US" sz="2800">
                  <a:solidFill>
                    <a:srgbClr val="FFFFFF"/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思源黑体-细体" panose="020B0200000000000000" charset="-122"/>
                </a:rPr>
                <a:t>人且近期有提交</a:t>
              </a:r>
              <a:endParaRPr lang="en-US" sz="28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endParaRPr>
            </a:p>
          </p:txBody>
        </p:sp>
        <p:sp>
          <p:nvSpPr>
            <p:cNvPr id="26" name="TextBox 26"/>
            <p:cNvSpPr txBox="1"/>
            <p:nvPr>
              <p:custDataLst>
                <p:tags r:id="rId20"/>
              </p:custDataLst>
            </p:nvPr>
          </p:nvSpPr>
          <p:spPr>
            <a:xfrm>
              <a:off x="11373" y="9961"/>
              <a:ext cx="6053" cy="11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70"/>
                </a:lnSpc>
              </a:pPr>
              <a:r>
                <a:rPr lang="zh-CN" altLang="en-US" sz="3200">
                  <a:solidFill>
                    <a:srgbClr val="FFFF00"/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思源黑体-细体" panose="020B0200000000000000" charset="-122"/>
                </a:rPr>
                <a:t>⚠</a:t>
              </a:r>
              <a:r>
                <a:rPr lang="en-US" altLang="zh-CN" sz="3200">
                  <a:solidFill>
                    <a:srgbClr val="FFFF00"/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思源黑体-细体" panose="020B0200000000000000" charset="-122"/>
                </a:rPr>
                <a:t> </a:t>
              </a:r>
              <a:r>
                <a:rPr lang="zh-CN" altLang="en-US" sz="2800">
                  <a:solidFill>
                    <a:srgbClr val="FFFFFF"/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思源黑体-细体" panose="020B0200000000000000" charset="-122"/>
                </a:rPr>
                <a:t>中风险：</a:t>
              </a:r>
              <a:r>
                <a:rPr lang="en-US" altLang="zh-CN" sz="2800">
                  <a:solidFill>
                    <a:srgbClr val="FFFFFF"/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思源黑体-细体" panose="020B0200000000000000" charset="-122"/>
                </a:rPr>
                <a:t>Issue</a:t>
              </a:r>
              <a:r>
                <a:rPr lang="zh-CN" altLang="en-US" sz="2800">
                  <a:solidFill>
                    <a:srgbClr val="FFFFFF"/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思源黑体-细体" panose="020B0200000000000000" charset="-122"/>
                </a:rPr>
                <a:t>平均响应时间</a:t>
              </a:r>
              <a:r>
                <a:rPr lang="en-US" altLang="zh-CN" sz="2800">
                  <a:solidFill>
                    <a:srgbClr val="FFFFFF"/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思源黑体-细体" panose="020B0200000000000000" charset="-122"/>
                </a:rPr>
                <a:t> &gt; 7</a:t>
              </a:r>
              <a:r>
                <a:rPr lang="zh-CN" altLang="en-US" sz="2800">
                  <a:solidFill>
                    <a:srgbClr val="FFFFFF"/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  <a:sym typeface="思源黑体-细体" panose="020B0200000000000000" charset="-122"/>
                </a:rPr>
                <a:t>天</a:t>
              </a:r>
              <a:endParaRPr lang="zh-CN" altLang="en-US" sz="280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思源黑体-细体" panose="020B0200000000000000" charset="-122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1449705" y="2646680"/>
            <a:ext cx="1219708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3600">
                <a:solidFill>
                  <a:schemeClr val="bg1"/>
                </a:solidFill>
              </a:rPr>
              <a:t>给予预定的规则库，自动识别项目存在的高、中、低风险</a:t>
            </a:r>
            <a:endParaRPr lang="zh-CN" altLang="en-US" sz="360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3600">
                <a:solidFill>
                  <a:schemeClr val="bg1"/>
                </a:solidFill>
              </a:rPr>
              <a:t>以颜色标识（</a:t>
            </a:r>
            <a:r>
              <a:rPr lang="zh-CN" altLang="en-US" sz="3600" b="1">
                <a:solidFill>
                  <a:srgbClr val="FF0000"/>
                </a:solidFill>
              </a:rPr>
              <a:t>红</a:t>
            </a:r>
            <a:r>
              <a:rPr lang="en-US" altLang="zh-CN" sz="3600">
                <a:solidFill>
                  <a:schemeClr val="bg1"/>
                </a:solidFill>
              </a:rPr>
              <a:t>/</a:t>
            </a:r>
            <a:r>
              <a:rPr lang="zh-CN" altLang="en-US" sz="3600" b="1">
                <a:solidFill>
                  <a:srgbClr val="FFFF00"/>
                </a:solidFill>
              </a:rPr>
              <a:t>黄</a:t>
            </a:r>
            <a:r>
              <a:rPr lang="en-US" altLang="zh-CN" sz="3600">
                <a:solidFill>
                  <a:schemeClr val="bg1"/>
                </a:solidFill>
              </a:rPr>
              <a:t>/</a:t>
            </a:r>
            <a:r>
              <a:rPr lang="zh-CN" altLang="en-US" sz="3600" b="1">
                <a:solidFill>
                  <a:srgbClr val="92D050"/>
                </a:solidFill>
              </a:rPr>
              <a:t>绿</a:t>
            </a:r>
            <a:r>
              <a:rPr lang="zh-CN" altLang="en-US" sz="3600">
                <a:solidFill>
                  <a:schemeClr val="bg1"/>
                </a:solidFill>
              </a:rPr>
              <a:t>）和描述性文字清晰呈现</a:t>
            </a:r>
            <a:endParaRPr lang="zh-CN" altLang="en-US" sz="36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512.3099795451051,&quot;left&quot;:641.0541732283465,&quot;top&quot;:202.06797321080043,&quot;width&quot;:673.3500000000001}"/>
</p:tagLst>
</file>

<file path=ppt/tags/tag10.xml><?xml version="1.0" encoding="utf-8"?>
<p:tagLst xmlns:p="http://schemas.openxmlformats.org/presentationml/2006/main">
  <p:tag name="KSO_WM_DIAGRAM_VIRTUALLY_FRAME" val="{&quot;height&quot;:512.3099795451051,&quot;left&quot;:641.0541732283465,&quot;top&quot;:202.06797321080043,&quot;width&quot;:673.3500000000001}"/>
</p:tagLst>
</file>

<file path=ppt/tags/tag100.xml><?xml version="1.0" encoding="utf-8"?>
<p:tagLst xmlns:p="http://schemas.openxmlformats.org/presentationml/2006/main">
  <p:tag name="KSO_WM_DIAGRAM_VIRTUALLY_FRAME" val="{&quot;height&quot;:466.6056692913386,&quot;left&quot;:81,&quot;top&quot;:207.84070866141732,&quot;width&quot;:1278}"/>
</p:tagLst>
</file>

<file path=ppt/tags/tag101.xml><?xml version="1.0" encoding="utf-8"?>
<p:tagLst xmlns:p="http://schemas.openxmlformats.org/presentationml/2006/main">
  <p:tag name="KSO_WM_DIAGRAM_VIRTUALLY_FRAME" val="{&quot;height&quot;:466.6056692913386,&quot;left&quot;:81,&quot;top&quot;:207.84070866141732,&quot;width&quot;:1278}"/>
</p:tagLst>
</file>

<file path=ppt/tags/tag102.xml><?xml version="1.0" encoding="utf-8"?>
<p:tagLst xmlns:p="http://schemas.openxmlformats.org/presentationml/2006/main">
  <p:tag name="KSO_WM_DIAGRAM_VIRTUALLY_FRAME" val="{&quot;height&quot;:466.6056692913386,&quot;left&quot;:81,&quot;top&quot;:207.84070866141732,&quot;width&quot;:1278}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4"/>
  <p:tag name="KSO_WM_UNIT_ID" val="diagram40492849_1*m_h_i*1_1_4"/>
  <p:tag name="KSO_WM_TEMPLATE_CATEGORY" val="diagram"/>
  <p:tag name="KSO_WM_TEMPLATE_INDEX" val="4049284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594.4748779296875,&quot;left&quot;:81.22495727539062,&quot;top&quot;:61.66256103515625,&quot;width&quot;:1222.3500854492188}"/>
  <p:tag name="KSO_WM_DIAGRAM_COLOR_MATCH_VALUE" val="{&quot;shape&quot;:{&quot;fill&quot;:{&quot;gradient&quot;:[{&quot;brightness&quot;:0,&quot;colorType&quot;:2,&quot;pos&quot;:1,&quot;rgb&quot;:&quot;#f2f2f2&quot;,&quot;transparency&quot;:0},{&quot;brightness&quot;:0,&quot;colorType&quot;:2,&quot;pos&quot;:0,&quot;rgb&quot;:&quot;#d9d9d9&quot;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8,9,8,9,8,9]}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40492849_1*m_h_i*1_2_1"/>
  <p:tag name="KSO_WM_TEMPLATE_CATEGORY" val="diagram"/>
  <p:tag name="KSO_WM_TEMPLATE_INDEX" val="4049284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594.4748779296875,&quot;left&quot;:81.22495727539062,&quot;top&quot;:61.66256103515625,&quot;width&quot;:1222.3500854492188}"/>
  <p:tag name="KSO_WM_DIAGRAM_COLOR_MATCH_VALUE" val="{&quot;shape&quot;:{&quot;fill&quot;:{&quot;gradient&quot;:[{&quot;brightness&quot;:0,&quot;colorType&quot;:2,&quot;pos&quot;:1,&quot;rgb&quot;:&quot;#f2f2f2&quot;,&quot;transparency&quot;:0},{&quot;brightness&quot;:0,&quot;colorType&quot;:2,&quot;pos&quot;:0,&quot;rgb&quot;:&quot;#d9d9d9&quot;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8,9,8,9,8,9]}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40492849_1*m_h_i*1_1_1"/>
  <p:tag name="KSO_WM_TEMPLATE_CATEGORY" val="diagram"/>
  <p:tag name="KSO_WM_TEMPLATE_INDEX" val="4049284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594.4748779296875,&quot;left&quot;:81.22495727539062,&quot;top&quot;:61.66256103515625,&quot;width&quot;:1222.3500854492188}"/>
  <p:tag name="KSO_WM_DIAGRAM_COLOR_MATCH_VALUE" val="{&quot;shape&quot;:{&quot;fill&quot;:{&quot;gradient&quot;:[{&quot;brightness&quot;:0,&quot;colorType&quot;:2,&quot;pos&quot;:1,&quot;rgb&quot;:&quot;#f2f2f2&quot;,&quot;transparency&quot;:0},{&quot;brightness&quot;:0,&quot;colorType&quot;:2,&quot;pos&quot;:0,&quot;rgb&quot;:&quot;#d9d9d9&quot;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8,9,8,9,8,9]}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40492849_1*m_h_i*1_3_2"/>
  <p:tag name="KSO_WM_TEMPLATE_CATEGORY" val="diagram"/>
  <p:tag name="KSO_WM_TEMPLATE_INDEX" val="4049284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594.4748779296875,&quot;left&quot;:81.22495727539062,&quot;top&quot;:61.66256103515625,&quot;width&quot;:1222.3500854492188}"/>
  <p:tag name="KSO_WM_DIAGRAM_COLOR_MATCH_VALUE" val="{&quot;shape&quot;:{&quot;fill&quot;:{&quot;solid&quot;:{&quot;brightness&quot;:0,&quot;colorType&quot;:2,&quot;rgb&quot;:&quot;#d9d9d9&quot;,&quot;transparency&quot;:0.400000005960464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8,9,8,9,8,9]}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40492849_1*m_h_i*1_2_2"/>
  <p:tag name="KSO_WM_TEMPLATE_CATEGORY" val="diagram"/>
  <p:tag name="KSO_WM_TEMPLATE_INDEX" val="4049284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594.4748779296875,&quot;left&quot;:81.22495727539062,&quot;top&quot;:61.66256103515625,&quot;width&quot;:1222.3500854492188}"/>
  <p:tag name="KSO_WM_DIAGRAM_COLOR_MATCH_VALUE" val="{&quot;shape&quot;:{&quot;fill&quot;:{&quot;solid&quot;:{&quot;brightness&quot;:0,&quot;colorType&quot;:2,&quot;rgb&quot;:&quot;#d9d9d9&quot;,&quot;transparency&quot;:0.400000005960464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8,9,8,9,8,9]}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40492849_1*m_h_i*1_1_2"/>
  <p:tag name="KSO_WM_TEMPLATE_CATEGORY" val="diagram"/>
  <p:tag name="KSO_WM_TEMPLATE_INDEX" val="4049284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594.4748779296875,&quot;left&quot;:81.22495727539062,&quot;top&quot;:61.66256103515625,&quot;width&quot;:1222.3500854492188}"/>
  <p:tag name="KSO_WM_DIAGRAM_COLOR_MATCH_VALUE" val="{&quot;shape&quot;:{&quot;fill&quot;:{&quot;solid&quot;:{&quot;brightness&quot;:0,&quot;colorType&quot;:2,&quot;rgb&quot;:&quot;#d9d9d9&quot;,&quot;transparency&quot;:0.400000005960464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8,9,8,9,8,9]}"/>
</p:tagLst>
</file>

<file path=ppt/tags/tag109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40492849_1*m_h_f*1_1_1"/>
  <p:tag name="KSO_WM_TEMPLATE_CATEGORY" val="diagram"/>
  <p:tag name="KSO_WM_TEMPLATE_INDEX" val="40492849"/>
  <p:tag name="KSO_WM_UNIT_LAYERLEVEL" val="1_1_1"/>
  <p:tag name="KSO_WM_TAG_VERSION" val="3.0"/>
  <p:tag name="KSO_WM_DIAGRAM_MAX_ITEMCNT" val="5"/>
  <p:tag name="KSO_WM_DIAGRAM_MIN_ITEMCNT" val="3"/>
  <p:tag name="KSO_WM_DIAGRAM_VIRTUALLY_FRAME" val="{&quot;height&quot;:594.4748779296875,&quot;left&quot;:67.62495727539063,&quot;top&quot;:60.06256103515625,&quot;width&quot;:1222.35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DIAGRAM_VERSION" val="3"/>
  <p:tag name="KSO_WM_DIAGRAM_COLOR_TRICK" val="1"/>
  <p:tag name="KSO_WM_DIAGRAM_COLOR_TEXT_CAN_REMOVE" val="n"/>
  <p:tag name="KSO_WM_UNIT_PRESET_TEXT" val="单击添加正文，文字是思想的提炼，请言简意赅的阐述内容。"/>
  <p:tag name="KSO_WM_UNIT_TEXT_FILL_FORE_SCHEMECOLOR_INDEX" val="1"/>
  <p:tag name="KSO_WM_UNIT_TEXT_FILL_TYPE" val="1"/>
  <p:tag name="KSO_WM_DIAGRAM_USE_COLOR_VALUE" val="{&quot;color_scheme&quot;:1,&quot;color_type&quot;:1,&quot;theme_color_indexes&quot;:[8,9,8,9,8,9]}"/>
</p:tagLst>
</file>

<file path=ppt/tags/tag11.xml><?xml version="1.0" encoding="utf-8"?>
<p:tagLst xmlns:p="http://schemas.openxmlformats.org/presentationml/2006/main">
  <p:tag name="KSO_WM_DIAGRAM_VIRTUALLY_FRAME" val="{&quot;height&quot;:512.3099795451051,&quot;left&quot;:641.0541732283465,&quot;top&quot;:202.06797321080043,&quot;width&quot;:673.3500000000001}"/>
</p:tagLst>
</file>

<file path=ppt/tags/tag1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40492849_1*m_h_a*1_1_1"/>
  <p:tag name="KSO_WM_TEMPLATE_CATEGORY" val="diagram"/>
  <p:tag name="KSO_WM_TEMPLATE_INDEX" val="40492849"/>
  <p:tag name="KSO_WM_UNIT_LAYERLEVEL" val="1_1_1"/>
  <p:tag name="KSO_WM_TAG_VERSION" val="3.0"/>
  <p:tag name="KSO_WM_DIAGRAM_MAX_ITEMCNT" val="5"/>
  <p:tag name="KSO_WM_DIAGRAM_MIN_ITEMCNT" val="3"/>
  <p:tag name="KSO_WM_DIAGRAM_VIRTUALLY_FRAME" val="{&quot;height&quot;:594.4748779296875,&quot;left&quot;:81.22495727539062,&quot;top&quot;:61.66256103515625,&quot;width&quot;:1222.35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DIAGRAM_VERSION" val="3"/>
  <p:tag name="KSO_WM_DIAGRAM_COLOR_TRICK" val="1"/>
  <p:tag name="KSO_WM_DIAGRAM_COLOR_TEXT_CAN_REMOVE" val="n"/>
  <p:tag name="KSO_WM_UNIT_PRESET_TEXT" val="添加项目标题"/>
  <p:tag name="KSO_WM_UNIT_TEXT_FILL_FORE_SCHEMECOLOR_INDEX" val="1"/>
  <p:tag name="KSO_WM_UNIT_TEXT_FILL_TYPE" val="1"/>
  <p:tag name="KSO_WM_DIAGRAM_USE_COLOR_VALUE" val="{&quot;color_scheme&quot;:1,&quot;color_type&quot;:1,&quot;theme_color_indexes&quot;:[8,9,8,9,8,9]}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40492849_1*m_h_i*1_1_3"/>
  <p:tag name="KSO_WM_TEMPLATE_CATEGORY" val="diagram"/>
  <p:tag name="KSO_WM_TEMPLATE_INDEX" val="4049284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5"/>
  <p:tag name="KSO_WM_DIAGRAM_MIN_ITEMCNT" val="3"/>
  <p:tag name="KSO_WM_DIAGRAM_VIRTUALLY_FRAME" val="{&quot;height&quot;:594.4748779296875,&quot;left&quot;:81.22495727539062,&quot;top&quot;:61.66256103515625,&quot;width&quot;:1222.35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8,9,8,9,8,9]}"/>
</p:tagLst>
</file>

<file path=ppt/tags/tag112.xml><?xml version="1.0" encoding="utf-8"?>
<p:tagLst xmlns:p="http://schemas.openxmlformats.org/presentationml/2006/main">
  <p:tag name="KSO_WM_UNIT_VALUE" val="110*11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1_1"/>
  <p:tag name="KSO_WM_UNIT_ID" val="diagram40492849_1*m_h_x*1_1_1"/>
  <p:tag name="KSO_WM_TEMPLATE_CATEGORY" val="diagram"/>
  <p:tag name="KSO_WM_TEMPLATE_INDEX" val="4049284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594.4748779296875,&quot;left&quot;:81.22495727539062,&quot;top&quot;:61.66256103515625,&quot;width&quot;:1222.3500854492188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8,9,8,9,8,9]}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40492849_1*m_h_i*1_2_3"/>
  <p:tag name="KSO_WM_TEMPLATE_CATEGORY" val="diagram"/>
  <p:tag name="KSO_WM_TEMPLATE_INDEX" val="4049284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5"/>
  <p:tag name="KSO_WM_DIAGRAM_MIN_ITEMCNT" val="3"/>
  <p:tag name="KSO_WM_DIAGRAM_VIRTUALLY_FRAME" val="{&quot;height&quot;:594.4748779296875,&quot;left&quot;:81.22495727539062,&quot;top&quot;:61.66256103515625,&quot;width&quot;:1222.35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8,9,8,9,8,9]}"/>
</p:tagLst>
</file>

<file path=ppt/tags/tag114.xml><?xml version="1.0" encoding="utf-8"?>
<p:tagLst xmlns:p="http://schemas.openxmlformats.org/presentationml/2006/main">
  <p:tag name="KSO_WM_UNIT_VALUE" val="122*12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2_1"/>
  <p:tag name="KSO_WM_UNIT_ID" val="diagram40492849_1*m_h_x*1_2_1"/>
  <p:tag name="KSO_WM_TEMPLATE_CATEGORY" val="diagram"/>
  <p:tag name="KSO_WM_TEMPLATE_INDEX" val="4049284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594.4748779296875,&quot;left&quot;:81.22495727539062,&quot;top&quot;:61.66256103515625,&quot;width&quot;:1222.3500854492188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8,9,8,9,8,9]}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3"/>
  <p:tag name="KSO_WM_UNIT_ID" val="diagram40492849_1*m_h_i*1_3_3"/>
  <p:tag name="KSO_WM_TEMPLATE_CATEGORY" val="diagram"/>
  <p:tag name="KSO_WM_TEMPLATE_INDEX" val="4049284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5"/>
  <p:tag name="KSO_WM_DIAGRAM_MIN_ITEMCNT" val="3"/>
  <p:tag name="KSO_WM_DIAGRAM_VIRTUALLY_FRAME" val="{&quot;height&quot;:594.4748779296875,&quot;left&quot;:81.22495727539062,&quot;top&quot;:61.66256103515625,&quot;width&quot;:1222.35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8,9,8,9,8,9]}"/>
</p:tagLst>
</file>

<file path=ppt/tags/tag116.xml><?xml version="1.0" encoding="utf-8"?>
<p:tagLst xmlns:p="http://schemas.openxmlformats.org/presentationml/2006/main">
  <p:tag name="KSO_WM_UNIT_VALUE" val="122*12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3_1"/>
  <p:tag name="KSO_WM_UNIT_ID" val="diagram40492849_1*m_h_x*1_3_1"/>
  <p:tag name="KSO_WM_TEMPLATE_CATEGORY" val="diagram"/>
  <p:tag name="KSO_WM_TEMPLATE_INDEX" val="4049284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594.4748779296875,&quot;left&quot;:81.22495727539062,&quot;top&quot;:61.66256103515625,&quot;width&quot;:1222.3500854492188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8,9,8,9,8,9]}"/>
</p:tagLst>
</file>

<file path=ppt/tags/tag117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40492849_1*m_h_f*1_2_1"/>
  <p:tag name="KSO_WM_TEMPLATE_CATEGORY" val="diagram"/>
  <p:tag name="KSO_WM_TEMPLATE_INDEX" val="40492849"/>
  <p:tag name="KSO_WM_UNIT_LAYERLEVEL" val="1_1_1"/>
  <p:tag name="KSO_WM_TAG_VERSION" val="3.0"/>
  <p:tag name="KSO_WM_DIAGRAM_MAX_ITEMCNT" val="5"/>
  <p:tag name="KSO_WM_DIAGRAM_MIN_ITEMCNT" val="3"/>
  <p:tag name="KSO_WM_DIAGRAM_VIRTUALLY_FRAME" val="{&quot;height&quot;:594.4748779296875,&quot;left&quot;:67.62495727539063,&quot;top&quot;:60.06256103515625,&quot;width&quot;:1222.35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DIAGRAM_VERSION" val="3"/>
  <p:tag name="KSO_WM_DIAGRAM_COLOR_TRICK" val="1"/>
  <p:tag name="KSO_WM_DIAGRAM_COLOR_TEXT_CAN_REMOVE" val="n"/>
  <p:tag name="KSO_WM_UNIT_PRESET_TEXT" val="单击此处添加正文，文字是思想的提炼，请言简意赅阐述内容。"/>
  <p:tag name="KSO_WM_UNIT_TEXT_FILL_FORE_SCHEMECOLOR_INDEX" val="1"/>
  <p:tag name="KSO_WM_UNIT_TEXT_FILL_TYPE" val="1"/>
  <p:tag name="KSO_WM_DIAGRAM_USE_COLOR_VALUE" val="{&quot;color_scheme&quot;:1,&quot;color_type&quot;:1,&quot;theme_color_indexes&quot;:[8,9,8,9,8,9]}"/>
</p:tagLst>
</file>

<file path=ppt/tags/tag11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diagram40492849_1*m_h_a*1_2_1"/>
  <p:tag name="KSO_WM_TEMPLATE_CATEGORY" val="diagram"/>
  <p:tag name="KSO_WM_TEMPLATE_INDEX" val="40492849"/>
  <p:tag name="KSO_WM_UNIT_LAYERLEVEL" val="1_1_1"/>
  <p:tag name="KSO_WM_TAG_VERSION" val="3.0"/>
  <p:tag name="KSO_WM_DIAGRAM_MAX_ITEMCNT" val="5"/>
  <p:tag name="KSO_WM_DIAGRAM_MIN_ITEMCNT" val="3"/>
  <p:tag name="KSO_WM_DIAGRAM_VIRTUALLY_FRAME" val="{&quot;height&quot;:594.4748779296875,&quot;left&quot;:81.22495727539062,&quot;top&quot;:61.66256103515625,&quot;width&quot;:1222.35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DIAGRAM_VERSION" val="3"/>
  <p:tag name="KSO_WM_DIAGRAM_COLOR_TRICK" val="1"/>
  <p:tag name="KSO_WM_DIAGRAM_COLOR_TEXT_CAN_REMOVE" val="n"/>
  <p:tag name="KSO_WM_UNIT_PRESET_TEXT" val="添加项目标题"/>
  <p:tag name="KSO_WM_UNIT_TEXT_FILL_FORE_SCHEMECOLOR_INDEX" val="1"/>
  <p:tag name="KSO_WM_UNIT_TEXT_FILL_TYPE" val="1"/>
  <p:tag name="KSO_WM_DIAGRAM_USE_COLOR_VALUE" val="{&quot;color_scheme&quot;:1,&quot;color_type&quot;:1,&quot;theme_color_indexes&quot;:[8,9,8,9,8,9]}"/>
</p:tagLst>
</file>

<file path=ppt/tags/tag119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40492849_1*m_h_f*1_3_1"/>
  <p:tag name="KSO_WM_TEMPLATE_CATEGORY" val="diagram"/>
  <p:tag name="KSO_WM_TEMPLATE_INDEX" val="40492849"/>
  <p:tag name="KSO_WM_UNIT_LAYERLEVEL" val="1_1_1"/>
  <p:tag name="KSO_WM_TAG_VERSION" val="3.0"/>
  <p:tag name="KSO_WM_DIAGRAM_MAX_ITEMCNT" val="5"/>
  <p:tag name="KSO_WM_DIAGRAM_MIN_ITEMCNT" val="3"/>
  <p:tag name="KSO_WM_DIAGRAM_VIRTUALLY_FRAME" val="{&quot;height&quot;:594.4748779296875,&quot;left&quot;:67.62495727539063,&quot;top&quot;:60.06256103515625,&quot;width&quot;:1222.35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DIAGRAM_VERSION" val="3"/>
  <p:tag name="KSO_WM_DIAGRAM_COLOR_TRICK" val="1"/>
  <p:tag name="KSO_WM_DIAGRAM_COLOR_TEXT_CAN_REMOVE" val="n"/>
  <p:tag name="KSO_WM_UNIT_PRESET_TEXT" val="单击添加正文，文字是思想的提炼，请言简意赅的阐述内容。"/>
  <p:tag name="KSO_WM_UNIT_TEXT_FILL_FORE_SCHEMECOLOR_INDEX" val="1"/>
  <p:tag name="KSO_WM_UNIT_TEXT_FILL_TYPE" val="1"/>
  <p:tag name="KSO_WM_DIAGRAM_USE_COLOR_VALUE" val="{&quot;color_scheme&quot;:1,&quot;color_type&quot;:1,&quot;theme_color_indexes&quot;:[8,9,8,9,8,9]}"/>
</p:tagLst>
</file>

<file path=ppt/tags/tag12.xml><?xml version="1.0" encoding="utf-8"?>
<p:tagLst xmlns:p="http://schemas.openxmlformats.org/presentationml/2006/main">
  <p:tag name="KSO_WM_DIAGRAM_VIRTUALLY_FRAME" val="{&quot;height&quot;:512.3099795451051,&quot;left&quot;:641.0541732283465,&quot;top&quot;:202.06797321080043,&quot;width&quot;:673.3500000000001}"/>
</p:tagLst>
</file>

<file path=ppt/tags/tag12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3_1"/>
  <p:tag name="KSO_WM_UNIT_ID" val="diagram40492849_1*m_h_a*1_3_1"/>
  <p:tag name="KSO_WM_TEMPLATE_CATEGORY" val="diagram"/>
  <p:tag name="KSO_WM_TEMPLATE_INDEX" val="40492849"/>
  <p:tag name="KSO_WM_UNIT_LAYERLEVEL" val="1_1_1"/>
  <p:tag name="KSO_WM_TAG_VERSION" val="3.0"/>
  <p:tag name="KSO_WM_DIAGRAM_MAX_ITEMCNT" val="5"/>
  <p:tag name="KSO_WM_DIAGRAM_MIN_ITEMCNT" val="3"/>
  <p:tag name="KSO_WM_DIAGRAM_VIRTUALLY_FRAME" val="{&quot;height&quot;:594.4748779296875,&quot;left&quot;:81.22495727539062,&quot;top&quot;:61.66256103515625,&quot;width&quot;:1222.35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DIAGRAM_VERSION" val="3"/>
  <p:tag name="KSO_WM_DIAGRAM_COLOR_TRICK" val="1"/>
  <p:tag name="KSO_WM_DIAGRAM_COLOR_TEXT_CAN_REMOVE" val="n"/>
  <p:tag name="KSO_WM_UNIT_PRESET_TEXT" val="添加项目标题"/>
  <p:tag name="KSO_WM_UNIT_TEXT_FILL_FORE_SCHEMECOLOR_INDEX" val="1"/>
  <p:tag name="KSO_WM_UNIT_TEXT_FILL_TYPE" val="1"/>
  <p:tag name="KSO_WM_DIAGRAM_USE_COLOR_VALUE" val="{&quot;color_scheme&quot;:1,&quot;color_type&quot;:1,&quot;theme_color_indexes&quot;:[8,9,8,9,8,9]}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"/>
  <p:tag name="KSO_WM_UNIT_ID" val="diagram40492849_1*m_i*1_1"/>
  <p:tag name="KSO_WM_TEMPLATE_CATEGORY" val="diagram"/>
  <p:tag name="KSO_WM_TEMPLATE_INDEX" val="40492849"/>
  <p:tag name="KSO_WM_UNIT_LAYERLEVEL" val="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594.4748779296875,&quot;left&quot;:81.22495727539062,&quot;top&quot;:61.66256103515625,&quot;width&quot;:1222.3500854492188}"/>
  <p:tag name="KSO_WM_DIAGRAM_COLOR_MATCH_VALUE" val="{&quot;shape&quot;:{&quot;fill&quot;:{&quot;gradient&quot;:[{&quot;brightness&quot;:0.800000011920929,&quot;colorType&quot;:1,&quot;foreColorIndex&quot;:5,&quot;pos&quot;:1,&quot;transparency&quot;:0},{&quot;brightness&quot;:0.6000000238418579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8,9,8,9,8,9]}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2"/>
  <p:tag name="KSO_WM_UNIT_ID" val="diagram40492849_1*m_i*1_2"/>
  <p:tag name="KSO_WM_TEMPLATE_CATEGORY" val="diagram"/>
  <p:tag name="KSO_WM_TEMPLATE_INDEX" val="40492849"/>
  <p:tag name="KSO_WM_UNIT_LAYERLEVEL" val="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594.4748779296875,&quot;left&quot;:81.22495727539062,&quot;top&quot;:61.66256103515625,&quot;width&quot;:1222.3500854492188}"/>
  <p:tag name="KSO_WM_DIAGRAM_COLOR_MATCH_VALUE" val="{&quot;shape&quot;:{&quot;fill&quot;:{&quot;gradient&quot;:[{&quot;brightness&quot;:0.800000011920929,&quot;colorType&quot;:1,&quot;foreColorIndex&quot;:5,&quot;pos&quot;:1,&quot;transparency&quot;:0},{&quot;brightness&quot;:0.6000000238418579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8,9,8,9,8,9]}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3"/>
  <p:tag name="KSO_WM_UNIT_ID" val="diagram40492849_1*m_i*1_3"/>
  <p:tag name="KSO_WM_TEMPLATE_CATEGORY" val="diagram"/>
  <p:tag name="KSO_WM_TEMPLATE_INDEX" val="40492849"/>
  <p:tag name="KSO_WM_UNIT_LAYERLEVEL" val="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594.4748779296875,&quot;left&quot;:81.22495727539062,&quot;top&quot;:61.66256103515625,&quot;width&quot;:1222.3500854492188}"/>
  <p:tag name="KSO_WM_DIAGRAM_COLOR_MATCH_VALUE" val="{&quot;shape&quot;:{&quot;fill&quot;:{&quot;gradient&quot;:[{&quot;brightness&quot;:0.800000011920929,&quot;colorType&quot;:1,&quot;foreColorIndex&quot;:5,&quot;pos&quot;:1,&quot;transparency&quot;:0},{&quot;brightness&quot;:0.6000000238418579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8,9,8,9,8,9]}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40492849_1*m_h_i*1_3_1"/>
  <p:tag name="KSO_WM_TEMPLATE_CATEGORY" val="diagram"/>
  <p:tag name="KSO_WM_TEMPLATE_INDEX" val="4049284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594.4748779296875,&quot;left&quot;:81.22495727539062,&quot;top&quot;:61.66256103515625,&quot;width&quot;:1222.3500854492188}"/>
  <p:tag name="KSO_WM_DIAGRAM_COLOR_MATCH_VALUE" val="{&quot;shape&quot;:{&quot;fill&quot;:{&quot;gradient&quot;:[{&quot;brightness&quot;:0,&quot;colorType&quot;:2,&quot;pos&quot;:1,&quot;rgb&quot;:&quot;#f2f2f2&quot;,&quot;transparency&quot;:0},{&quot;brightness&quot;:0,&quot;colorType&quot;:2,&quot;pos&quot;:0,&quot;rgb&quot;:&quot;#d9d9d9&quot;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8,9,8,9,8,9]}"/>
</p:tagLst>
</file>

<file path=ppt/tags/tag125.xml><?xml version="1.0" encoding="utf-8"?>
<p:tagLst xmlns:p="http://schemas.openxmlformats.org/presentationml/2006/main">
  <p:tag name="KSO_WM_DIAGRAM_VIRTUALLY_FRAME" val="{&quot;height&quot;:501.68598425196853,&quot;left&quot;:173.95228346456693,&quot;top&quot;:206.9640157480315,&quot;width&quot;:1114.3352755905512}"/>
</p:tagLst>
</file>

<file path=ppt/tags/tag126.xml><?xml version="1.0" encoding="utf-8"?>
<p:tagLst xmlns:p="http://schemas.openxmlformats.org/presentationml/2006/main">
  <p:tag name="KSO_WM_DIAGRAM_VIRTUALLY_FRAME" val="{&quot;height&quot;:501.68598425196853,&quot;left&quot;:173.95228346456693,&quot;top&quot;:206.9640157480315,&quot;width&quot;:1114.3352755905512}"/>
</p:tagLst>
</file>

<file path=ppt/tags/tag127.xml><?xml version="1.0" encoding="utf-8"?>
<p:tagLst xmlns:p="http://schemas.openxmlformats.org/presentationml/2006/main">
  <p:tag name="KSO_WM_DIAGRAM_VIRTUALLY_FRAME" val="{&quot;height&quot;:501.68598425196853,&quot;left&quot;:173.95228346456693,&quot;top&quot;:206.9640157480315,&quot;width&quot;:1114.3352755905512}"/>
</p:tagLst>
</file>

<file path=ppt/tags/tag128.xml><?xml version="1.0" encoding="utf-8"?>
<p:tagLst xmlns:p="http://schemas.openxmlformats.org/presentationml/2006/main">
  <p:tag name="KSO_WM_DIAGRAM_VIRTUALLY_FRAME" val="{&quot;height&quot;:501.68598425196853,&quot;left&quot;:173.95228346456693,&quot;top&quot;:206.9640157480315,&quot;width&quot;:1114.3352755905512}"/>
</p:tagLst>
</file>

<file path=ppt/tags/tag129.xml><?xml version="1.0" encoding="utf-8"?>
<p:tagLst xmlns:p="http://schemas.openxmlformats.org/presentationml/2006/main">
  <p:tag name="KSO_WM_DIAGRAM_VIRTUALLY_FRAME" val="{&quot;height&quot;:501.68598425196853,&quot;left&quot;:173.95228346456693,&quot;top&quot;:206.9640157480315,&quot;width&quot;:1114.3352755905512}"/>
</p:tagLst>
</file>

<file path=ppt/tags/tag13.xml><?xml version="1.0" encoding="utf-8"?>
<p:tagLst xmlns:p="http://schemas.openxmlformats.org/presentationml/2006/main">
  <p:tag name="KSO_WM_DIAGRAM_VIRTUALLY_FRAME" val="{&quot;height&quot;:512.3099795451051,&quot;left&quot;:641.0541732283465,&quot;top&quot;:202.06797321080043,&quot;width&quot;:673.3500000000001}"/>
</p:tagLst>
</file>

<file path=ppt/tags/tag130.xml><?xml version="1.0" encoding="utf-8"?>
<p:tagLst xmlns:p="http://schemas.openxmlformats.org/presentationml/2006/main">
  <p:tag name="KSO_WM_DIAGRAM_VIRTUALLY_FRAME" val="{&quot;height&quot;:501.68598425196853,&quot;left&quot;:173.95228346456693,&quot;top&quot;:206.9640157480315,&quot;width&quot;:1114.3352755905512}"/>
</p:tagLst>
</file>

<file path=ppt/tags/tag131.xml><?xml version="1.0" encoding="utf-8"?>
<p:tagLst xmlns:p="http://schemas.openxmlformats.org/presentationml/2006/main">
  <p:tag name="KSO_WM_DIAGRAM_VIRTUALLY_FRAME" val="{&quot;height&quot;:501.68598425196853,&quot;left&quot;:173.95228346456693,&quot;top&quot;:206.9640157480315,&quot;width&quot;:1114.3352755905512}"/>
</p:tagLst>
</file>

<file path=ppt/tags/tag132.xml><?xml version="1.0" encoding="utf-8"?>
<p:tagLst xmlns:p="http://schemas.openxmlformats.org/presentationml/2006/main">
  <p:tag name="KSO_WM_DIAGRAM_VIRTUALLY_FRAME" val="{&quot;height&quot;:501.68598425196853,&quot;left&quot;:173.95228346456693,&quot;top&quot;:206.9640157480315,&quot;width&quot;:1114.3352755905512}"/>
</p:tagLst>
</file>

<file path=ppt/tags/tag133.xml><?xml version="1.0" encoding="utf-8"?>
<p:tagLst xmlns:p="http://schemas.openxmlformats.org/presentationml/2006/main">
  <p:tag name="KSO_WM_DIAGRAM_VIRTUALLY_FRAME" val="{&quot;height&quot;:501.68598425196853,&quot;left&quot;:173.95228346456693,&quot;top&quot;:206.9640157480315,&quot;width&quot;:1114.3352755905512}"/>
</p:tagLst>
</file>

<file path=ppt/tags/tag134.xml><?xml version="1.0" encoding="utf-8"?>
<p:tagLst xmlns:p="http://schemas.openxmlformats.org/presentationml/2006/main">
  <p:tag name="resource_record_key" val="{&quot;70&quot;:[3321434,3426470,3312162,3314436,3318475,3327682,3426754]}"/>
</p:tagLst>
</file>

<file path=ppt/tags/tag14.xml><?xml version="1.0" encoding="utf-8"?>
<p:tagLst xmlns:p="http://schemas.openxmlformats.org/presentationml/2006/main">
  <p:tag name="KSO_WM_DIAGRAM_VIRTUALLY_FRAME" val="{&quot;height&quot;:512.3099795451051,&quot;left&quot;:641.0541732283465,&quot;top&quot;:202.06797321080043,&quot;width&quot;:673.3500000000001}"/>
</p:tagLst>
</file>

<file path=ppt/tags/tag15.xml><?xml version="1.0" encoding="utf-8"?>
<p:tagLst xmlns:p="http://schemas.openxmlformats.org/presentationml/2006/main">
  <p:tag name="KSO_WM_DIAGRAM_VIRTUALLY_FRAME" val="{&quot;height&quot;:512.3099795451051,&quot;left&quot;:641.0541732283465,&quot;top&quot;:202.06797321080043,&quot;width&quot;:673.3500000000001}"/>
</p:tagLst>
</file>

<file path=ppt/tags/tag16.xml><?xml version="1.0" encoding="utf-8"?>
<p:tagLst xmlns:p="http://schemas.openxmlformats.org/presentationml/2006/main">
  <p:tag name="KSO_WM_DIAGRAM_VIRTUALLY_FRAME" val="{&quot;height&quot;:512.3099795451051,&quot;left&quot;:641.0541732283465,&quot;top&quot;:202.06797321080043,&quot;width&quot;:673.3500000000001}"/>
</p:tagLst>
</file>

<file path=ppt/tags/tag17.xml><?xml version="1.0" encoding="utf-8"?>
<p:tagLst xmlns:p="http://schemas.openxmlformats.org/presentationml/2006/main">
  <p:tag name="KSO_WM_DIAGRAM_VIRTUALLY_FRAME" val="{&quot;height&quot;:512.3099795451051,&quot;left&quot;:641.0541732283465,&quot;top&quot;:202.06797321080043,&quot;width&quot;:673.3500000000001}"/>
</p:tagLst>
</file>

<file path=ppt/tags/tag18.xml><?xml version="1.0" encoding="utf-8"?>
<p:tagLst xmlns:p="http://schemas.openxmlformats.org/presentationml/2006/main">
  <p:tag name="KSO_WM_DIAGRAM_VIRTUALLY_FRAME" val="{&quot;height&quot;:512.3099795451051,&quot;left&quot;:641.0541732283465,&quot;top&quot;:202.06797321080043,&quot;width&quot;:673.3500000000001}"/>
</p:tagLst>
</file>

<file path=ppt/tags/tag19.xml><?xml version="1.0" encoding="utf-8"?>
<p:tagLst xmlns:p="http://schemas.openxmlformats.org/presentationml/2006/main">
  <p:tag name="KSO_WM_DIAGRAM_VIRTUALLY_FRAME" val="{&quot;height&quot;:512.3099795451051,&quot;left&quot;:641.0541732283465,&quot;top&quot;:202.06797321080043,&quot;width&quot;:673.3500000000001}"/>
</p:tagLst>
</file>

<file path=ppt/tags/tag2.xml><?xml version="1.0" encoding="utf-8"?>
<p:tagLst xmlns:p="http://schemas.openxmlformats.org/presentationml/2006/main">
  <p:tag name="KSO_WM_DIAGRAM_VIRTUALLY_FRAME" val="{&quot;height&quot;:512.3099795451051,&quot;left&quot;:641.0541732283465,&quot;top&quot;:202.06797321080043,&quot;width&quot;:673.3500000000001}"/>
</p:tagLst>
</file>

<file path=ppt/tags/tag20.xml><?xml version="1.0" encoding="utf-8"?>
<p:tagLst xmlns:p="http://schemas.openxmlformats.org/presentationml/2006/main">
  <p:tag name="KSO_WM_DIAGRAM_VIRTUALLY_FRAME" val="{&quot;height&quot;:512.3099795451051,&quot;left&quot;:641.0541732283465,&quot;top&quot;:202.06797321080043,&quot;width&quot;:673.3500000000001}"/>
</p:tagLst>
</file>

<file path=ppt/tags/tag2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0920_2*l_h_a*1_3_1"/>
  <p:tag name="KSO_WM_TEMPLATE_CATEGORY" val="diagram"/>
  <p:tag name="KSO_WM_TEMPLATE_INDEX" val="20230920"/>
  <p:tag name="KSO_WM_UNIT_LAYERLEVEL" val="1_1_1"/>
  <p:tag name="KSO_WM_TAG_VERSION" val="3.0"/>
  <p:tag name="KSO_WM_DIAGRAM_GROUP_CODE" val="l1-1"/>
  <p:tag name="KSO_WM_DIAGRAM_MAX_ITEMCNT" val="4"/>
  <p:tag name="KSO_WM_DIAGRAM_MIN_ITEMCNT" val="2"/>
  <p:tag name="KSO_WM_DIAGRAM_VIRTUALLY_FRAME" val="{&quot;height&quot;:595.9639021745818,&quot;left&quot;:140.44425196850392,&quot;top&quot;:171.9517716535433,&quot;width&quot;:1165.54228346456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8,9,8,9,8,9]}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0920_2*l_h_i*1_1_1"/>
  <p:tag name="KSO_WM_TEMPLATE_CATEGORY" val="diagram"/>
  <p:tag name="KSO_WM_TEMPLATE_INDEX" val="20230920"/>
  <p:tag name="KSO_WM_UNIT_LAYERLEVEL" val="1_1_1"/>
  <p:tag name="KSO_WM_TAG_VERSION" val="3.0"/>
  <p:tag name="KSO_WM_UNIT_SUBTYPE" val="d"/>
  <p:tag name="KSO_WM_DIAGRAM_MAX_ITEMCNT" val="4"/>
  <p:tag name="KSO_WM_DIAGRAM_MIN_ITEMCNT" val="2"/>
  <p:tag name="KSO_WM_DIAGRAM_VIRTUALLY_FRAME" val="{&quot;height&quot;:595.9639021745818,&quot;left&quot;:140.44425196850392,&quot;top&quot;:171.9517716535433,&quot;width&quot;:1165.542283464567}"/>
  <p:tag name="KSO_WM_DIAGRAM_COLOR_MATCH_VALUE" val="{&quot;shape&quot;:{&quot;fill&quot;:{&quot;gradient&quot;:[{&quot;brightness&quot;:0,&quot;colorType&quot;:1,&quot;foreColorIndex&quot;:5,&quot;pos&quot;:0.5400000214576721,&quot;transparency&quot;:0},{&quot;brightness&quot;:0.4000000059604645,&quot;colorType&quot;:1,&quot;foreColorIndex&quot;:5,&quot;pos&quot;:0,&quot;transparency&quot;:0},{&quot;brightness&quot;:0,&quot;colorType&quot;:1,&quot;foreColorIndex&quot;:5,&quot;pos&quot;:0.8100000023841858,&quot;transparency&quot;:0},{&quot;brightness&quot;:0,&quot;colorType&quot;:1,&quot;foreColorIndex&quot;:5,&quot;pos&quot;:1,&quot;transparency&quot;:0}],&quot;type&quot;:3},&quot;glow&quot;:{&quot;colorType&quot;:0},&quot;line&quot;:{&quot;gradient&quot;:[{&quot;brightness&quot;:0,&quot;colorType&quot;:2,&quot;pos&quot;:0.3199999928474426,&quot;rgb&quot;:&quot;#f5f8ff&quot;,&quot;transparency&quot;:0},{&quot;brightness&quot;:0,&quot;colorType&quot;:2,&quot;pos&quot;:0,&quot;rgb&quot;:&quot;#a5beff&quot;,&quot;transparency&quot;:0},{&quot;brightness&quot;:0,&quot;colorType&quot;:2,&quot;pos&quot;:1,&quot;rgb&quot;:&quot;#f5f8ff&quot;,&quot;transparency&quot;:0},{&quot;brightness&quot;:0,&quot;colorType&quot;:2,&quot;pos&quot;:0.7099999785423279,&quot;rgb&quot;:&quot;#c3d4ff&quot;,&quot;transparency&quot;:0}],&quot;type&quot;:2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UNIT_FILL_TYPE" val="3"/>
  <p:tag name="KSO_WM_DIAGRAM_USE_COLOR_VALUE" val="{&quot;color_scheme&quot;:1,&quot;color_type&quot;:1,&quot;theme_color_indexes&quot;:[8,9,8,9,8,9]}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0920_2*l_h_i*1_2_2"/>
  <p:tag name="KSO_WM_TEMPLATE_CATEGORY" val="diagram"/>
  <p:tag name="KSO_WM_TEMPLATE_INDEX" val="20230920"/>
  <p:tag name="KSO_WM_UNIT_LAYERLEVEL" val="1_1_1"/>
  <p:tag name="KSO_WM_TAG_VERSION" val="3.0"/>
  <p:tag name="KSO_WM_UNIT_SUBTYPE" val="d"/>
  <p:tag name="KSO_WM_DIAGRAM_MAX_ITEMCNT" val="4"/>
  <p:tag name="KSO_WM_DIAGRAM_MIN_ITEMCNT" val="2"/>
  <p:tag name="KSO_WM_DIAGRAM_VIRTUALLY_FRAME" val="{&quot;height&quot;:595.9639021745818,&quot;left&quot;:140.44425196850392,&quot;top&quot;:171.9517716535433,&quot;width&quot;:1165.542283464567}"/>
  <p:tag name="KSO_WM_DIAGRAM_COLOR_MATCH_VALUE" val="{&quot;shape&quot;:{&quot;fill&quot;:{&quot;gradient&quot;:[{&quot;brightness&quot;:0,&quot;colorType&quot;:1,&quot;foreColorIndex&quot;:6,&quot;pos&quot;:0.5400000214576721,&quot;transparency&quot;:0},{&quot;brightness&quot;:0.4000000059604645,&quot;colorType&quot;:1,&quot;foreColorIndex&quot;:6,&quot;pos&quot;:0,&quot;transparency&quot;:0},{&quot;brightness&quot;:0.4000000059604645,&quot;colorType&quot;:1,&quot;foreColorIndex&quot;:6,&quot;pos&quot;:1,&quot;transparency&quot;:0}],&quot;type&quot;:3},&quot;glow&quot;:{&quot;colorType&quot;:0},&quot;line&quot;:{&quot;gradient&quot;:[{&quot;brightness&quot;:0,&quot;colorType&quot;:2,&quot;pos&quot;:0.3199999928474426,&quot;rgb&quot;:&quot;#f5f8ff&quot;,&quot;transparency&quot;:0},{&quot;brightness&quot;:0.800000011920929,&quot;colorType&quot;:1,&quot;foreColorIndex&quot;:6,&quot;pos&quot;:0,&quot;transparency&quot;:0},{&quot;brightness&quot;:0,&quot;colorType&quot;:2,&quot;pos&quot;:1,&quot;rgb&quot;:&quot;#f5f8ff&quot;,&quot;transparency&quot;:0},{&quot;brightness&quot;:0.800000011920929,&quot;colorType&quot;:1,&quot;foreColorIndex&quot;:6,&quot;pos&quot;:0.7099999785423279,&quot;transparency&quot;:0}],&quot;type&quot;:2},&quot;shadow&quot;:{&quot;brightness&quot;:0,&quot;colorType&quot;:1,&quot;foreColorIndex&quot;:6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UNIT_FILL_TYPE" val="3"/>
  <p:tag name="KSO_WM_DIAGRAM_USE_COLOR_VALUE" val="{&quot;color_scheme&quot;:1,&quot;color_type&quot;:1,&quot;theme_color_indexes&quot;:[8,9,8,9,8,9]}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0920_2*l_h_i*1_3_2"/>
  <p:tag name="KSO_WM_TEMPLATE_CATEGORY" val="diagram"/>
  <p:tag name="KSO_WM_TEMPLATE_INDEX" val="20230920"/>
  <p:tag name="KSO_WM_UNIT_LAYERLEVEL" val="1_1_1"/>
  <p:tag name="KSO_WM_TAG_VERSION" val="3.0"/>
  <p:tag name="KSO_WM_UNIT_SUBTYPE" val="d"/>
  <p:tag name="KSO_WM_DIAGRAM_MAX_ITEMCNT" val="4"/>
  <p:tag name="KSO_WM_DIAGRAM_MIN_ITEMCNT" val="2"/>
  <p:tag name="KSO_WM_DIAGRAM_VIRTUALLY_FRAME" val="{&quot;height&quot;:595.9639021745818,&quot;left&quot;:140.44425196850392,&quot;top&quot;:171.9517716535433,&quot;width&quot;:1165.542283464567}"/>
  <p:tag name="KSO_WM_DIAGRAM_COLOR_MATCH_VALUE" val="{&quot;shape&quot;:{&quot;fill&quot;:{&quot;gradient&quot;:[{&quot;brightness&quot;:0,&quot;colorType&quot;:1,&quot;foreColorIndex&quot;:5,&quot;pos&quot;:0.5400000214576721,&quot;transparency&quot;:0},{&quot;brightness&quot;:0.4000000059604645,&quot;colorType&quot;:1,&quot;foreColorIndex&quot;:5,&quot;pos&quot;:0,&quot;transparency&quot;:0},{&quot;brightness&quot;:0,&quot;colorType&quot;:1,&quot;foreColorIndex&quot;:5,&quot;pos&quot;:0.8100000023841858,&quot;transparency&quot;:0},{&quot;brightness&quot;:0,&quot;colorType&quot;:1,&quot;foreColorIndex&quot;:5,&quot;pos&quot;:1,&quot;transparency&quot;:0}],&quot;type&quot;:3},&quot;glow&quot;:{&quot;colorType&quot;:0},&quot;line&quot;:{&quot;gradient&quot;:[{&quot;brightness&quot;:0,&quot;colorType&quot;:2,&quot;pos&quot;:0.3199999928474426,&quot;rgb&quot;:&quot;#f5f8ff&quot;,&quot;transparency&quot;:0},{&quot;brightness&quot;:0,&quot;colorType&quot;:2,&quot;pos&quot;:0,&quot;rgb&quot;:&quot;#a5beff&quot;,&quot;transparency&quot;:0},{&quot;brightness&quot;:0,&quot;colorType&quot;:2,&quot;pos&quot;:1,&quot;rgb&quot;:&quot;#f5f8ff&quot;,&quot;transparency&quot;:0},{&quot;brightness&quot;:0,&quot;colorType&quot;:2,&quot;pos&quot;:0.7099999785423279,&quot;rgb&quot;:&quot;#c3d4ff&quot;,&quot;transparency&quot;:0}],&quot;type&quot;:2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UNIT_FILL_TYPE" val="3"/>
  <p:tag name="KSO_WM_DIAGRAM_USE_COLOR_VALUE" val="{&quot;color_scheme&quot;:1,&quot;color_type&quot;:1,&quot;theme_color_indexes&quot;:[8,9,8,9,8,9]}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0920_2*l_h_i*1_1_2"/>
  <p:tag name="KSO_WM_TEMPLATE_CATEGORY" val="diagram"/>
  <p:tag name="KSO_WM_TEMPLATE_INDEX" val="20230920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595.9639021745818,&quot;left&quot;:140.44425196850392,&quot;top&quot;:171.9517716535433,&quot;width&quot;:1165.542283464567}"/>
  <p:tag name="KSO_WM_DIAGRAM_COLOR_MATCH_VALUE" val="{&quot;shape&quot;:{&quot;fill&quot;:{&quot;type&quot;:0},&quot;glow&quot;:{&quot;colorType&quot;:0},&quot;line&quot;:{&quot;gradient&quot;:[{&quot;brightness&quot;:0,&quot;colorType&quot;:2,&quot;pos&quot;:1,&quot;rgb&quot;:&quot;#afc6ff&quot;,&quot;transparency&quot;:1},{&quot;brightness&quot;:0,&quot;colorType&quot;:1,&quot;foreColorIndex&quot;:5,&quot;pos&quot;:0.4699999988079071,&quot;transparency&quot;:0.30000001192092896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DIAGRAM_USE_COLOR_VALUE" val="{&quot;color_scheme&quot;:1,&quot;color_type&quot;:1,&quot;theme_color_indexes&quot;:[8,9,8,9,8,9]}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0920_2*l_h_i*1_3_1"/>
  <p:tag name="KSO_WM_TEMPLATE_CATEGORY" val="diagram"/>
  <p:tag name="KSO_WM_TEMPLATE_INDEX" val="20230920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595.9639021745818,&quot;left&quot;:140.44425196850392,&quot;top&quot;:171.9517716535433,&quot;width&quot;:1165.542283464567}"/>
  <p:tag name="KSO_WM_DIAGRAM_COLOR_MATCH_VALUE" val="{&quot;shape&quot;:{&quot;fill&quot;:{&quot;type&quot;:0},&quot;glow&quot;:{&quot;colorType&quot;:0},&quot;line&quot;:{&quot;gradient&quot;:[{&quot;brightness&quot;:0,&quot;colorType&quot;:2,&quot;pos&quot;:1,&quot;rgb&quot;:&quot;#afc6ff&quot;,&quot;transparency&quot;:1},{&quot;brightness&quot;:0,&quot;colorType&quot;:1,&quot;foreColorIndex&quot;:5,&quot;pos&quot;:0.4699999988079071,&quot;transparency&quot;:0.30000001192092896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DIAGRAM_USE_COLOR_VALUE" val="{&quot;color_scheme&quot;:1,&quot;color_type&quot;:1,&quot;theme_color_indexes&quot;:[8,9,8,9,8,9]}"/>
</p:tagLst>
</file>

<file path=ppt/tags/tag2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0920_2*l_h_a*1_1_1"/>
  <p:tag name="KSO_WM_TEMPLATE_CATEGORY" val="diagram"/>
  <p:tag name="KSO_WM_TEMPLATE_INDEX" val="20230920"/>
  <p:tag name="KSO_WM_UNIT_LAYERLEVEL" val="1_1_1"/>
  <p:tag name="KSO_WM_TAG_VERSION" val="3.0"/>
  <p:tag name="KSO_WM_DIAGRAM_GROUP_CODE" val="l1-1"/>
  <p:tag name="KSO_WM_DIAGRAM_MAX_ITEMCNT" val="4"/>
  <p:tag name="KSO_WM_DIAGRAM_MIN_ITEMCNT" val="2"/>
  <p:tag name="KSO_WM_DIAGRAM_VIRTUALLY_FRAME" val="{&quot;height&quot;:595.9639021745818,&quot;left&quot;:140.44425196850392,&quot;top&quot;:171.9517716535433,&quot;width&quot;:1165.54228346456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8,9,8,9,8,9]}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0920_2*l_h_i*1_2_1"/>
  <p:tag name="KSO_WM_TEMPLATE_CATEGORY" val="diagram"/>
  <p:tag name="KSO_WM_TEMPLATE_INDEX" val="20230920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595.9639021745818,&quot;left&quot;:140.44425196850392,&quot;top&quot;:171.9517716535433,&quot;width&quot;:1165.542283464567}"/>
  <p:tag name="KSO_WM_DIAGRAM_COLOR_MATCH_VALUE" val="{&quot;shape&quot;:{&quot;fill&quot;:{&quot;type&quot;:0},&quot;glow&quot;:{&quot;colorType&quot;:0},&quot;line&quot;:{&quot;gradient&quot;:[{&quot;brightness&quot;:0,&quot;colorType&quot;:1,&quot;foreColorIndex&quot;:6,&quot;pos&quot;:0,&quot;transparency&quot;:0},{&quot;brightness&quot;:0,&quot;colorType&quot;:1,&quot;foreColorIndex&quot;:6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DIAGRAM_USE_COLOR_VALUE" val="{&quot;color_scheme&quot;:1,&quot;color_type&quot;:1,&quot;theme_color_indexes&quot;:[8,9,8,9,8,9]}"/>
</p:tagLst>
</file>

<file path=ppt/tags/tag2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0920_2*l_h_f*1_2_1"/>
  <p:tag name="KSO_WM_TEMPLATE_CATEGORY" val="diagram"/>
  <p:tag name="KSO_WM_TEMPLATE_INDEX" val="20230920"/>
  <p:tag name="KSO_WM_UNIT_LAYERLEVEL" val="1_1_1"/>
  <p:tag name="KSO_WM_TAG_VERSION" val="3.0"/>
  <p:tag name="KSO_WM_DIAGRAM_GROUP_CODE" val="l1-1"/>
  <p:tag name="KSO_WM_DIAGRAM_MAX_ITEMCNT" val="4"/>
  <p:tag name="KSO_WM_DIAGRAM_MIN_ITEMCNT" val="2"/>
  <p:tag name="KSO_WM_DIAGRAM_VIRTUALLY_FRAME" val="{&quot;height&quot;:595.9639021745818,&quot;left&quot;:140.44425196850392,&quot;top&quot;:171.9517716535433,&quot;width&quot;:1165.54228346456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UNIT_PRESET_TEXT" val="单击此处添加文本具体内容，简明扼要地阐述您的观点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8,9,8,9,8,9]}"/>
</p:tagLst>
</file>

<file path=ppt/tags/tag3.xml><?xml version="1.0" encoding="utf-8"?>
<p:tagLst xmlns:p="http://schemas.openxmlformats.org/presentationml/2006/main">
  <p:tag name="KSO_WM_DIAGRAM_VIRTUALLY_FRAME" val="{&quot;height&quot;:512.3099795451051,&quot;left&quot;:641.0541732283465,&quot;top&quot;:202.06797321080043,&quot;width&quot;:673.3500000000001}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0920_2*l_i*1_2"/>
  <p:tag name="KSO_WM_TEMPLATE_CATEGORY" val="diagram"/>
  <p:tag name="KSO_WM_TEMPLATE_INDEX" val="20230920"/>
  <p:tag name="KSO_WM_UNIT_LAYERLEVEL" val="1_1"/>
  <p:tag name="KSO_WM_TAG_VERSION" val="3.0"/>
  <p:tag name="KSO_WM_UNIT_TYPE" val="l_i"/>
  <p:tag name="KSO_WM_UNIT_INDEX" val="1_2"/>
  <p:tag name="KSO_WM_DIAGRAM_MAX_ITEMCNT" val="4"/>
  <p:tag name="KSO_WM_DIAGRAM_MIN_ITEMCNT" val="2"/>
  <p:tag name="KSO_WM_DIAGRAM_VIRTUALLY_FRAME" val="{&quot;height&quot;:595.9639021745818,&quot;left&quot;:140.44425196850392,&quot;top&quot;:171.9517716535433,&quot;width&quot;:1165.542283464567}"/>
  <p:tag name="KSO_WM_DIAGRAM_COLOR_MATCH_VALUE" val="{&quot;shape&quot;:{&quot;fill&quot;:{&quot;type&quot;:0},&quot;glow&quot;:{&quot;colorType&quot;:0},&quot;line&quot;:{&quot;gradient&quot;:[{&quot;brightness&quot;:0,&quot;colorType&quot;:2,&quot;pos&quot;:0.3100000023841858,&quot;rgb&quot;:&quot;#afc6ff&quot;,&quot;transparency&quot;:1},{&quot;brightness&quot;:0.4000000059604645,&quot;colorType&quot;:1,&quot;foreColorIndex&quot;:5,&quot;pos&quot;:0.7699999809265137,&quot;transparency&quot;:0.30000001192092896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DIAGRAM_USE_COLOR_VALUE" val="{&quot;color_scheme&quot;:1,&quot;color_type&quot;:1,&quot;theme_color_indexes&quot;:[8,9,8,9,8,9]}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0920_2*l_i*1_1"/>
  <p:tag name="KSO_WM_TEMPLATE_CATEGORY" val="diagram"/>
  <p:tag name="KSO_WM_TEMPLATE_INDEX" val="20230920"/>
  <p:tag name="KSO_WM_UNIT_LAYERLEVEL" val="1_1"/>
  <p:tag name="KSO_WM_TAG_VERSION" val="3.0"/>
  <p:tag name="KSO_WM_UNIT_TYPE" val="l_i"/>
  <p:tag name="KSO_WM_UNIT_INDEX" val="1_1"/>
  <p:tag name="KSO_WM_DIAGRAM_MAX_ITEMCNT" val="4"/>
  <p:tag name="KSO_WM_DIAGRAM_MIN_ITEMCNT" val="2"/>
  <p:tag name="KSO_WM_DIAGRAM_VIRTUALLY_FRAME" val="{&quot;height&quot;:595.9639021745818,&quot;left&quot;:140.44425196850392,&quot;top&quot;:171.9517716535433,&quot;width&quot;:1165.542283464567}"/>
  <p:tag name="KSO_WM_DIAGRAM_COLOR_MATCH_VALUE" val="{&quot;shape&quot;:{&quot;fill&quot;:{&quot;type&quot;:0},&quot;glow&quot;:{&quot;colorType&quot;:0},&quot;line&quot;:{&quot;gradient&quot;:[{&quot;brightness&quot;:0,&quot;colorType&quot;:2,&quot;pos&quot;:0.3799999952316284,&quot;rgb&quot;:&quot;#afc6ff&quot;,&quot;transparency&quot;:1},{&quot;brightness&quot;:0,&quot;colorType&quot;:1,&quot;foreColorIndex&quot;:5,&quot;pos&quot;:0.8500000238418579,&quot;transparency&quot;:0.349999994039535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DIAGRAM_USE_COLOR_VALUE" val="{&quot;color_scheme&quot;:1,&quot;color_type&quot;:1,&quot;theme_color_indexes&quot;:[8,9,8,9,8,9]}"/>
</p:tagLst>
</file>

<file path=ppt/tags/tag3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0920_2*l_h_f*1_1_1"/>
  <p:tag name="KSO_WM_TEMPLATE_CATEGORY" val="diagram"/>
  <p:tag name="KSO_WM_TEMPLATE_INDEX" val="20230920"/>
  <p:tag name="KSO_WM_UNIT_LAYERLEVEL" val="1_1_1"/>
  <p:tag name="KSO_WM_TAG_VERSION" val="3.0"/>
  <p:tag name="KSO_WM_DIAGRAM_GROUP_CODE" val="l1-1"/>
  <p:tag name="KSO_WM_DIAGRAM_MAX_ITEMCNT" val="4"/>
  <p:tag name="KSO_WM_DIAGRAM_MIN_ITEMCNT" val="2"/>
  <p:tag name="KSO_WM_DIAGRAM_VIRTUALLY_FRAME" val="{&quot;height&quot;:595.9639021745818,&quot;left&quot;:140.44425196850392,&quot;top&quot;:171.9517716535433,&quot;width&quot;:1165.54228346456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UNIT_PRESET_TEXT" val="单击此处添加文本具体内容，简明扼要地阐述您的观点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8,9,8,9,8,9]}"/>
</p:tagLst>
</file>

<file path=ppt/tags/tag3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0920_2*l_h_f*1_3_1"/>
  <p:tag name="KSO_WM_TEMPLATE_CATEGORY" val="diagram"/>
  <p:tag name="KSO_WM_TEMPLATE_INDEX" val="20230920"/>
  <p:tag name="KSO_WM_UNIT_LAYERLEVEL" val="1_1_1"/>
  <p:tag name="KSO_WM_TAG_VERSION" val="3.0"/>
  <p:tag name="KSO_WM_DIAGRAM_GROUP_CODE" val="l1-1"/>
  <p:tag name="KSO_WM_DIAGRAM_MAX_ITEMCNT" val="4"/>
  <p:tag name="KSO_WM_DIAGRAM_MIN_ITEMCNT" val="2"/>
  <p:tag name="KSO_WM_DIAGRAM_VIRTUALLY_FRAME" val="{&quot;height&quot;:595.9639021745818,&quot;left&quot;:140.44425196850392,&quot;top&quot;:171.9517716535433,&quot;width&quot;:1165.54228346456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UNIT_PRESET_TEXT" val="单击此处添加文本具体内容，简明扼要地阐述您的观点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8,9,8,9,8,9]}"/>
</p:tagLst>
</file>

<file path=ppt/tags/tag3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0920_2*l_h_a*1_2_1"/>
  <p:tag name="KSO_WM_TEMPLATE_CATEGORY" val="diagram"/>
  <p:tag name="KSO_WM_TEMPLATE_INDEX" val="20230920"/>
  <p:tag name="KSO_WM_UNIT_LAYERLEVEL" val="1_1_1"/>
  <p:tag name="KSO_WM_TAG_VERSION" val="3.0"/>
  <p:tag name="KSO_WM_BEAUTIFY_FLAG" val="#wm#"/>
  <p:tag name="KSO_WM_DIAGRAM_GROUP_CODE" val="l1-1"/>
  <p:tag name="KSO_WM_DIAGRAM_MAX_ITEMCNT" val="4"/>
  <p:tag name="KSO_WM_DIAGRAM_MIN_ITEMCNT" val="2"/>
  <p:tag name="KSO_WM_DIAGRAM_VIRTUALLY_FRAME" val="{&quot;height&quot;:595.9639021745818,&quot;left&quot;:140.44425196850392,&quot;top&quot;:171.9517716535433,&quot;width&quot;:1165.54228346456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8,9,8,9,8,9]}"/>
</p:tagLst>
</file>

<file path=ppt/tags/tag3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5_1"/>
  <p:tag name="KSO_WM_UNIT_ID" val="diagram20231093_4*l_h_a*1_5_1"/>
  <p:tag name="KSO_WM_TEMPLATE_CATEGORY" val="diagram"/>
  <p:tag name="KSO_WM_TEMPLATE_INDEX" val="2023109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518.0507419279805,&quot;left&quot;:56.750006103515624,&quot;top&quot;:244.77500610351564,&quot;width&quot;:1246.517080510657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3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093_4*l_h_a*1_1_1"/>
  <p:tag name="KSO_WM_TEMPLATE_CATEGORY" val="diagram"/>
  <p:tag name="KSO_WM_TEMPLATE_INDEX" val="2023109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518.0507419279805,&quot;left&quot;:56.750006103515624,&quot;top&quot;:244.77500610351564,&quot;width&quot;:1246.517080510657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3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093_4*l_h_a*1_2_1"/>
  <p:tag name="KSO_WM_TEMPLATE_CATEGORY" val="diagram"/>
  <p:tag name="KSO_WM_TEMPLATE_INDEX" val="2023109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518.0507419279805,&quot;left&quot;:56.750006103515624,&quot;top&quot;:244.77500610351564,&quot;width&quot;:1246.517080510657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3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1093_4*l_h_a*1_4_1"/>
  <p:tag name="KSO_WM_TEMPLATE_CATEGORY" val="diagram"/>
  <p:tag name="KSO_WM_TEMPLATE_INDEX" val="2023109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518.0507419279805,&quot;left&quot;:56.750006103515624,&quot;top&quot;:244.77500610351564,&quot;width&quot;:1246.517080510657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3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93_4*l_h_i*1_1_2"/>
  <p:tag name="KSO_WM_TEMPLATE_CATEGORY" val="diagram"/>
  <p:tag name="KSO_WM_TEMPLATE_INDEX" val="20231093"/>
  <p:tag name="KSO_WM_UNIT_LAYERLEVEL" val="1_1_1"/>
  <p:tag name="KSO_WM_TAG_VERSION" val="3.0"/>
  <p:tag name="KSO_WM_DIAGRAM_GROUP_CODE" val="l1-1"/>
  <p:tag name="KSO_WM_UNIT_TYPE" val="l_h_i"/>
  <p:tag name="KSO_WM_UNIT_INDEX" val="1_1_2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518.0507419279805,&quot;left&quot;:56.750006103515624,&quot;top&quot;:244.77500610351564,&quot;width&quot;:1246.5170805106577}"/>
  <p:tag name="KSO_WM_DIAGRAM_COLOR_MATCH_VALUE" val="{&quot;shape&quot;:{&quot;fill&quot;:{&quot;type&quot;:0},&quot;glow&quot;:{&quot;colorType&quot;:0},&quot;line&quot;:{&quot;solidLine&quot;:{&quot;brightness&quot;:0.5,&quot;colorType&quot;:1,&quot;foreColorIndex&quot;:13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DIAGRAM_USE_COLOR_VALUE" val="{&quot;color_scheme&quot;:1,&quot;color_type&quot;:1,&quot;theme_color_indexes&quot;:[5,6,5,6,5,6]}"/>
</p:tagLst>
</file>

<file path=ppt/tags/tag4.xml><?xml version="1.0" encoding="utf-8"?>
<p:tagLst xmlns:p="http://schemas.openxmlformats.org/presentationml/2006/main">
  <p:tag name="KSO_WM_DIAGRAM_VIRTUALLY_FRAME" val="{&quot;height&quot;:512.3099795451051,&quot;left&quot;:641.0541732283465,&quot;top&quot;:202.06797321080043,&quot;width&quot;:673.3500000000001}"/>
</p:tagLst>
</file>

<file path=ppt/tags/tag4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93_4*l_h_i*1_1_1"/>
  <p:tag name="KSO_WM_TEMPLATE_CATEGORY" val="diagram"/>
  <p:tag name="KSO_WM_TEMPLATE_INDEX" val="20231093"/>
  <p:tag name="KSO_WM_UNIT_LAYERLEVEL" val="1_1_1"/>
  <p:tag name="KSO_WM_TAG_VERSION" val="3.0"/>
  <p:tag name="KSO_WM_DIAGRAM_GROUP_CODE" val="l1-1"/>
  <p:tag name="KSO_WM_UNIT_TYPE" val="l_h_i"/>
  <p:tag name="KSO_WM_UNIT_INDEX" val="1_1_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518.0507419279805,&quot;left&quot;:56.750006103515624,&quot;top&quot;:244.77500610351564,&quot;width&quot;:1246.5170805106577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5600000023841858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DIAGRAM_USE_COLOR_VALUE" val="{&quot;color_scheme&quot;:1,&quot;color_type&quot;:1,&quot;theme_color_indexes&quot;:[5,6,5,6,5,6]}"/>
</p:tagLst>
</file>

<file path=ppt/tags/tag4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93_4*l_h_i*1_2_2"/>
  <p:tag name="KSO_WM_TEMPLATE_CATEGORY" val="diagram"/>
  <p:tag name="KSO_WM_TEMPLATE_INDEX" val="20231093"/>
  <p:tag name="KSO_WM_UNIT_LAYERLEVEL" val="1_1_1"/>
  <p:tag name="KSO_WM_TAG_VERSION" val="3.0"/>
  <p:tag name="KSO_WM_DIAGRAM_GROUP_CODE" val="l1-1"/>
  <p:tag name="KSO_WM_UNIT_TYPE" val="l_h_i"/>
  <p:tag name="KSO_WM_UNIT_INDEX" val="1_2_2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518.0507419279805,&quot;left&quot;:56.750006103515624,&quot;top&quot;:244.77500610351564,&quot;width&quot;:1246.5170805106577}"/>
  <p:tag name="KSO_WM_DIAGRAM_COLOR_MATCH_VALUE" val="{&quot;shape&quot;:{&quot;fill&quot;:{&quot;type&quot;:0},&quot;glow&quot;:{&quot;colorType&quot;:0},&quot;line&quot;:{&quot;solidLine&quot;:{&quot;brightness&quot;:0.5,&quot;colorType&quot;:1,&quot;foreColorIndex&quot;:13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DIAGRAM_USE_COLOR_VALUE" val="{&quot;color_scheme&quot;:1,&quot;color_type&quot;:1,&quot;theme_color_indexes&quot;:[5,6,5,6,5,6]}"/>
</p:tagLst>
</file>

<file path=ppt/tags/tag4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93_4*l_h_i*1_2_1"/>
  <p:tag name="KSO_WM_TEMPLATE_CATEGORY" val="diagram"/>
  <p:tag name="KSO_WM_TEMPLATE_INDEX" val="20231093"/>
  <p:tag name="KSO_WM_UNIT_LAYERLEVEL" val="1_1_1"/>
  <p:tag name="KSO_WM_TAG_VERSION" val="3.0"/>
  <p:tag name="KSO_WM_DIAGRAM_GROUP_CODE" val="l1-1"/>
  <p:tag name="KSO_WM_UNIT_TYPE" val="l_h_i"/>
  <p:tag name="KSO_WM_UNIT_INDEX" val="1_2_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518.0507419279805,&quot;left&quot;:56.750006103515624,&quot;top&quot;:244.77500610351564,&quot;width&quot;:1246.5170805106577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solidLine&quot;:{&quot;brightness&quot;:0,&quot;colorType&quot;:1,&quot;foreColorIndex&quot;:6,&quot;transparency&quot;:0.5600000023841858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6"/>
  <p:tag name="KSO_WM_UNIT_FILL_FORE_SCHEMECOLOR_INDEX_BRIGHTNESS" val="0"/>
  <p:tag name="KSO_WM_UNIT_LINE_FORE_SCHEMECOLOR_INDEX" val="6"/>
  <p:tag name="KSO_WM_DIAGRAM_USE_COLOR_VALUE" val="{&quot;color_scheme&quot;:1,&quot;color_type&quot;:1,&quot;theme_color_indexes&quot;:[5,6,5,6,5,6]}"/>
</p:tagLst>
</file>

<file path=ppt/tags/tag4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93_4*l_h_i*1_5_2"/>
  <p:tag name="KSO_WM_TEMPLATE_CATEGORY" val="diagram"/>
  <p:tag name="KSO_WM_TEMPLATE_INDEX" val="20231093"/>
  <p:tag name="KSO_WM_UNIT_LAYERLEVEL" val="1_1_1"/>
  <p:tag name="KSO_WM_TAG_VERSION" val="3.0"/>
  <p:tag name="KSO_WM_DIAGRAM_GROUP_CODE" val="l1-1"/>
  <p:tag name="KSO_WM_UNIT_TYPE" val="l_h_i"/>
  <p:tag name="KSO_WM_UNIT_INDEX" val="1_5_2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518.0507419279805,&quot;left&quot;:56.750006103515624,&quot;top&quot;:244.77500610351564,&quot;width&quot;:1246.5170805106577}"/>
  <p:tag name="KSO_WM_DIAGRAM_COLOR_MATCH_VALUE" val="{&quot;shape&quot;:{&quot;fill&quot;:{&quot;type&quot;:0},&quot;glow&quot;:{&quot;colorType&quot;:0},&quot;line&quot;:{&quot;solidLine&quot;:{&quot;brightness&quot;:0.5,&quot;colorType&quot;:1,&quot;foreColorIndex&quot;:13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DIAGRAM_USE_COLOR_VALUE" val="{&quot;color_scheme&quot;:1,&quot;color_type&quot;:1,&quot;theme_color_indexes&quot;:[5,6,5,6,5,6]}"/>
</p:tagLst>
</file>

<file path=ppt/tags/tag4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93_4*l_h_i*1_5_1"/>
  <p:tag name="KSO_WM_TEMPLATE_CATEGORY" val="diagram"/>
  <p:tag name="KSO_WM_TEMPLATE_INDEX" val="20231093"/>
  <p:tag name="KSO_WM_UNIT_LAYERLEVEL" val="1_1_1"/>
  <p:tag name="KSO_WM_TAG_VERSION" val="3.0"/>
  <p:tag name="KSO_WM_DIAGRAM_GROUP_CODE" val="l1-1"/>
  <p:tag name="KSO_WM_UNIT_TYPE" val="l_h_i"/>
  <p:tag name="KSO_WM_UNIT_INDEX" val="1_5_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518.0507419279805,&quot;left&quot;:56.750006103515624,&quot;top&quot;:244.77500610351564,&quot;width&quot;:1246.5170805106577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5600000023841858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DIAGRAM_USE_COLOR_VALUE" val="{&quot;color_scheme&quot;:1,&quot;color_type&quot;:1,&quot;theme_color_indexes&quot;:[5,6,5,6,5,6]}"/>
</p:tagLst>
</file>

<file path=ppt/tags/tag4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93_4*l_h_i*1_4_2"/>
  <p:tag name="KSO_WM_TEMPLATE_CATEGORY" val="diagram"/>
  <p:tag name="KSO_WM_TEMPLATE_INDEX" val="20231093"/>
  <p:tag name="KSO_WM_UNIT_LAYERLEVEL" val="1_1_1"/>
  <p:tag name="KSO_WM_TAG_VERSION" val="3.0"/>
  <p:tag name="KSO_WM_DIAGRAM_GROUP_CODE" val="l1-1"/>
  <p:tag name="KSO_WM_UNIT_TYPE" val="l_h_i"/>
  <p:tag name="KSO_WM_UNIT_INDEX" val="1_4_2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518.0507419279805,&quot;left&quot;:56.750006103515624,&quot;top&quot;:244.77500610351564,&quot;width&quot;:1246.5170805106577}"/>
  <p:tag name="KSO_WM_DIAGRAM_COLOR_MATCH_VALUE" val="{&quot;shape&quot;:{&quot;fill&quot;:{&quot;type&quot;:0},&quot;glow&quot;:{&quot;colorType&quot;:0},&quot;line&quot;:{&quot;solidLine&quot;:{&quot;brightness&quot;:0.5,&quot;colorType&quot;:1,&quot;foreColorIndex&quot;:13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DIAGRAM_USE_COLOR_VALUE" val="{&quot;color_scheme&quot;:1,&quot;color_type&quot;:1,&quot;theme_color_indexes&quot;:[5,6,5,6,5,6]}"/>
</p:tagLst>
</file>

<file path=ppt/tags/tag4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93_4*l_h_i*1_4_1"/>
  <p:tag name="KSO_WM_TEMPLATE_CATEGORY" val="diagram"/>
  <p:tag name="KSO_WM_TEMPLATE_INDEX" val="20231093"/>
  <p:tag name="KSO_WM_UNIT_LAYERLEVEL" val="1_1_1"/>
  <p:tag name="KSO_WM_TAG_VERSION" val="3.0"/>
  <p:tag name="KSO_WM_DIAGRAM_GROUP_CODE" val="l1-1"/>
  <p:tag name="KSO_WM_UNIT_TYPE" val="l_h_i"/>
  <p:tag name="KSO_WM_UNIT_INDEX" val="1_4_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518.0507419279805,&quot;left&quot;:56.750006103515624,&quot;top&quot;:244.77500610351564,&quot;width&quot;:1246.5170805106577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solidLine&quot;:{&quot;brightness&quot;:0,&quot;colorType&quot;:1,&quot;foreColorIndex&quot;:6,&quot;transparency&quot;:0.5600000023841858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6"/>
  <p:tag name="KSO_WM_UNIT_FILL_FORE_SCHEMECOLOR_INDEX_BRIGHTNESS" val="0"/>
  <p:tag name="KSO_WM_UNIT_LINE_FORE_SCHEMECOLOR_INDEX" val="6"/>
  <p:tag name="KSO_WM_DIAGRAM_USE_COLOR_VALUE" val="{&quot;color_scheme&quot;:1,&quot;color_type&quot;:1,&quot;theme_color_indexes&quot;:[5,6,5,6,5,6]}"/>
</p:tagLst>
</file>

<file path=ppt/tags/tag4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93_4*l_h_i*1_3_2"/>
  <p:tag name="KSO_WM_TEMPLATE_CATEGORY" val="diagram"/>
  <p:tag name="KSO_WM_TEMPLATE_INDEX" val="20231093"/>
  <p:tag name="KSO_WM_UNIT_LAYERLEVEL" val="1_1_1"/>
  <p:tag name="KSO_WM_TAG_VERSION" val="3.0"/>
  <p:tag name="KSO_WM_DIAGRAM_GROUP_CODE" val="l1-1"/>
  <p:tag name="KSO_WM_UNIT_TYPE" val="l_h_i"/>
  <p:tag name="KSO_WM_UNIT_INDEX" val="1_3_2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518.0507419279805,&quot;left&quot;:56.750006103515624,&quot;top&quot;:244.77500610351564,&quot;width&quot;:1246.5170805106577}"/>
  <p:tag name="KSO_WM_DIAGRAM_COLOR_MATCH_VALUE" val="{&quot;shape&quot;:{&quot;fill&quot;:{&quot;type&quot;:0},&quot;glow&quot;:{&quot;colorType&quot;:0},&quot;line&quot;:{&quot;solidLine&quot;:{&quot;brightness&quot;:0.5,&quot;colorType&quot;:1,&quot;foreColorIndex&quot;:13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DIAGRAM_USE_COLOR_VALUE" val="{&quot;color_scheme&quot;:1,&quot;color_type&quot;:1,&quot;theme_color_indexes&quot;:[5,6,5,6,5,6]}"/>
</p:tagLst>
</file>

<file path=ppt/tags/tag4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93_4*l_h_i*1_3_1"/>
  <p:tag name="KSO_WM_TEMPLATE_CATEGORY" val="diagram"/>
  <p:tag name="KSO_WM_TEMPLATE_INDEX" val="20231093"/>
  <p:tag name="KSO_WM_UNIT_LAYERLEVEL" val="1_1_1"/>
  <p:tag name="KSO_WM_TAG_VERSION" val="3.0"/>
  <p:tag name="KSO_WM_DIAGRAM_GROUP_CODE" val="l1-1"/>
  <p:tag name="KSO_WM_UNIT_TYPE" val="l_h_i"/>
  <p:tag name="KSO_WM_UNIT_INDEX" val="1_3_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518.0507419279805,&quot;left&quot;:56.750006103515624,&quot;top&quot;:244.77500610351564,&quot;width&quot;:1246.5170805106577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5600000023841858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DIAGRAM_USE_COLOR_VALUE" val="{&quot;color_scheme&quot;:1,&quot;color_type&quot;:1,&quot;theme_color_indexes&quot;:[5,6,5,6,5,6]}"/>
</p:tagLst>
</file>

<file path=ppt/tags/tag4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93_4*l_h_i*1_3_3"/>
  <p:tag name="KSO_WM_TEMPLATE_CATEGORY" val="diagram"/>
  <p:tag name="KSO_WM_TEMPLATE_INDEX" val="20231093"/>
  <p:tag name="KSO_WM_UNIT_LAYERLEVEL" val="1_1_1"/>
  <p:tag name="KSO_WM_TAG_VERSION" val="3.0"/>
  <p:tag name="KSO_WM_DIAGRAM_GROUP_CODE" val="l1-1"/>
  <p:tag name="KSO_WM_UNIT_TYPE" val="l_h_i"/>
  <p:tag name="KSO_WM_UNIT_INDEX" val="1_3_3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518.0507419279805,&quot;left&quot;:56.750006103515624,&quot;top&quot;:244.77500610351564,&quot;width&quot;:1246.5170805106577}"/>
  <p:tag name="KSO_WM_DIAGRAM_COLOR_MATCH_VALUE" val="{&quot;shape&quot;:{&quot;fill&quot;:{&quot;gradient&quot;:[{&quot;brightness&quot;:0.20000000298023224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.800000011920929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5.xml><?xml version="1.0" encoding="utf-8"?>
<p:tagLst xmlns:p="http://schemas.openxmlformats.org/presentationml/2006/main">
  <p:tag name="KSO_WM_DIAGRAM_VIRTUALLY_FRAME" val="{&quot;height&quot;:512.3099795451051,&quot;left&quot;:641.0541732283465,&quot;top&quot;:202.06797321080043,&quot;width&quot;:673.3500000000001}"/>
</p:tagLst>
</file>

<file path=ppt/tags/tag5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93_4*l_h_i*1_4_3"/>
  <p:tag name="KSO_WM_TEMPLATE_CATEGORY" val="diagram"/>
  <p:tag name="KSO_WM_TEMPLATE_INDEX" val="20231093"/>
  <p:tag name="KSO_WM_UNIT_LAYERLEVEL" val="1_1_1"/>
  <p:tag name="KSO_WM_TAG_VERSION" val="3.0"/>
  <p:tag name="KSO_WM_DIAGRAM_GROUP_CODE" val="l1-1"/>
  <p:tag name="KSO_WM_UNIT_TYPE" val="l_h_i"/>
  <p:tag name="KSO_WM_UNIT_INDEX" val="1_4_3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518.0507419279805,&quot;left&quot;:56.750006103515624,&quot;top&quot;:244.77500610351564,&quot;width&quot;:1246.5170805106577}"/>
  <p:tag name="KSO_WM_DIAGRAM_COLOR_MATCH_VALUE" val="{&quot;shape&quot;:{&quot;fill&quot;:{&quot;gradient&quot;:[{&quot;brightness&quot;:0.20000000298023224,&quot;colorType&quot;:1,&quot;foreColorIndex&quot;:6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5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93_4*l_h_i*1_2_3"/>
  <p:tag name="KSO_WM_TEMPLATE_CATEGORY" val="diagram"/>
  <p:tag name="KSO_WM_TEMPLATE_INDEX" val="20231093"/>
  <p:tag name="KSO_WM_UNIT_LAYERLEVEL" val="1_1_1"/>
  <p:tag name="KSO_WM_TAG_VERSION" val="3.0"/>
  <p:tag name="KSO_WM_DIAGRAM_GROUP_CODE" val="l1-1"/>
  <p:tag name="KSO_WM_UNIT_TYPE" val="l_h_i"/>
  <p:tag name="KSO_WM_UNIT_INDEX" val="1_2_3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518.0507419279805,&quot;left&quot;:56.750006103515624,&quot;top&quot;:244.77500610351564,&quot;width&quot;:1246.5170805106577}"/>
  <p:tag name="KSO_WM_DIAGRAM_COLOR_MATCH_VALUE" val="{&quot;shape&quot;:{&quot;fill&quot;:{&quot;gradient&quot;:[{&quot;brightness&quot;:0.20000000298023224,&quot;colorType&quot;:1,&quot;foreColorIndex&quot;:6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5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93_4*l_h_i*1_5_3"/>
  <p:tag name="KSO_WM_TEMPLATE_CATEGORY" val="diagram"/>
  <p:tag name="KSO_WM_TEMPLATE_INDEX" val="20231093"/>
  <p:tag name="KSO_WM_UNIT_LAYERLEVEL" val="1_1_1"/>
  <p:tag name="KSO_WM_TAG_VERSION" val="3.0"/>
  <p:tag name="KSO_WM_DIAGRAM_GROUP_CODE" val="l1-1"/>
  <p:tag name="KSO_WM_UNIT_TYPE" val="l_h_i"/>
  <p:tag name="KSO_WM_UNIT_INDEX" val="1_5_3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518.0507419279805,&quot;left&quot;:56.750006103515624,&quot;top&quot;:244.77500610351564,&quot;width&quot;:1246.5170805106577}"/>
  <p:tag name="KSO_WM_DIAGRAM_COLOR_MATCH_VALUE" val="{&quot;shape&quot;:{&quot;fill&quot;:{&quot;gradient&quot;:[{&quot;brightness&quot;:0.20000000298023224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.800000011920929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5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93_4*l_h_i*1_1_3"/>
  <p:tag name="KSO_WM_TEMPLATE_CATEGORY" val="diagram"/>
  <p:tag name="KSO_WM_TEMPLATE_INDEX" val="20231093"/>
  <p:tag name="KSO_WM_UNIT_LAYERLEVEL" val="1_1_1"/>
  <p:tag name="KSO_WM_TAG_VERSION" val="3.0"/>
  <p:tag name="KSO_WM_DIAGRAM_GROUP_CODE" val="l1-1"/>
  <p:tag name="KSO_WM_UNIT_TYPE" val="l_h_i"/>
  <p:tag name="KSO_WM_UNIT_INDEX" val="1_1_3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518.0507419279805,&quot;left&quot;:56.750006103515624,&quot;top&quot;:244.77500610351564,&quot;width&quot;:1246.5170805106577}"/>
  <p:tag name="KSO_WM_DIAGRAM_COLOR_MATCH_VALUE" val="{&quot;shape&quot;:{&quot;fill&quot;:{&quot;gradient&quot;:[{&quot;brightness&quot;:0.20000000298023224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.800000011920929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5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093_4*l_h_a*1_3_1"/>
  <p:tag name="KSO_WM_TEMPLATE_CATEGORY" val="diagram"/>
  <p:tag name="KSO_WM_TEMPLATE_INDEX" val="2023109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518.0507419279805,&quot;left&quot;:56.750006103515624,&quot;top&quot;:244.77500610351564,&quot;width&quot;:1246.517080510657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093_4*l_h_x*1_3_1"/>
  <p:tag name="KSO_WM_TEMPLATE_CATEGORY" val="diagram"/>
  <p:tag name="KSO_WM_TEMPLATE_INDEX" val="20231093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UNIT_VALUE" val="101*101"/>
  <p:tag name="KSO_WM_UNIT_TYPE" val="l_h_x"/>
  <p:tag name="KSO_WM_UNIT_INDEX" val="1_3_1"/>
  <p:tag name="KSO_WM_DIAGRAM_MAX_ITEMCNT" val="6"/>
  <p:tag name="KSO_WM_DIAGRAM_MIN_ITEMCNT" val="2"/>
  <p:tag name="KSO_WM_DIAGRAM_VIRTUALLY_FRAME" val="{&quot;height&quot;:518.0507419279805,&quot;left&quot;:56.750006103515624,&quot;top&quot;:244.77500610351564,&quot;width&quot;:1246.5170805106577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093_4*l_h_x*1_1_1"/>
  <p:tag name="KSO_WM_TEMPLATE_CATEGORY" val="diagram"/>
  <p:tag name="KSO_WM_TEMPLATE_INDEX" val="20231093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UNIT_VALUE" val="98*101"/>
  <p:tag name="KSO_WM_UNIT_TYPE" val="l_h_x"/>
  <p:tag name="KSO_WM_UNIT_INDEX" val="1_1_1"/>
  <p:tag name="KSO_WM_DIAGRAM_MAX_ITEMCNT" val="6"/>
  <p:tag name="KSO_WM_DIAGRAM_MIN_ITEMCNT" val="2"/>
  <p:tag name="KSO_WM_DIAGRAM_VIRTUALLY_FRAME" val="{&quot;height&quot;:518.0507419279805,&quot;left&quot;:56.750006103515624,&quot;top&quot;:244.77500610351564,&quot;width&quot;:1246.5170805106577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093_4*l_h_x*1_2_1"/>
  <p:tag name="KSO_WM_TEMPLATE_CATEGORY" val="diagram"/>
  <p:tag name="KSO_WM_TEMPLATE_INDEX" val="20231093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UNIT_VALUE" val="94*101"/>
  <p:tag name="KSO_WM_UNIT_TYPE" val="l_h_x"/>
  <p:tag name="KSO_WM_UNIT_INDEX" val="1_2_1"/>
  <p:tag name="KSO_WM_DIAGRAM_MAX_ITEMCNT" val="6"/>
  <p:tag name="KSO_WM_DIAGRAM_MIN_ITEMCNT" val="2"/>
  <p:tag name="KSO_WM_DIAGRAM_VIRTUALLY_FRAME" val="{&quot;height&quot;:518.0507419279805,&quot;left&quot;:56.750006103515624,&quot;top&quot;:244.77500610351564,&quot;width&quot;:1246.5170805106577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093_4*l_h_x*1_4_1"/>
  <p:tag name="KSO_WM_TEMPLATE_CATEGORY" val="diagram"/>
  <p:tag name="KSO_WM_TEMPLATE_INDEX" val="20231093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UNIT_VALUE" val="101*101"/>
  <p:tag name="KSO_WM_UNIT_TYPE" val="l_h_x"/>
  <p:tag name="KSO_WM_UNIT_INDEX" val="1_4_1"/>
  <p:tag name="KSO_WM_DIAGRAM_MAX_ITEMCNT" val="6"/>
  <p:tag name="KSO_WM_DIAGRAM_MIN_ITEMCNT" val="2"/>
  <p:tag name="KSO_WM_DIAGRAM_VIRTUALLY_FRAME" val="{&quot;height&quot;:518.0507419279805,&quot;left&quot;:56.750006103515624,&quot;top&quot;:244.77500610351564,&quot;width&quot;:1246.5170805106577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093_4*l_h_x*1_5_1"/>
  <p:tag name="KSO_WM_TEMPLATE_CATEGORY" val="diagram"/>
  <p:tag name="KSO_WM_TEMPLATE_INDEX" val="20231093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UNIT_VALUE" val="71*105"/>
  <p:tag name="KSO_WM_UNIT_TYPE" val="l_h_x"/>
  <p:tag name="KSO_WM_UNIT_INDEX" val="1_5_1"/>
  <p:tag name="KSO_WM_DIAGRAM_MAX_ITEMCNT" val="6"/>
  <p:tag name="KSO_WM_DIAGRAM_MIN_ITEMCNT" val="2"/>
  <p:tag name="KSO_WM_DIAGRAM_VIRTUALLY_FRAME" val="{&quot;height&quot;:518.0507419279805,&quot;left&quot;:56.750006103515624,&quot;top&quot;:244.77500610351564,&quot;width&quot;:1246.5170805106577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6.xml><?xml version="1.0" encoding="utf-8"?>
<p:tagLst xmlns:p="http://schemas.openxmlformats.org/presentationml/2006/main">
  <p:tag name="KSO_WM_DIAGRAM_VIRTUALLY_FRAME" val="{&quot;height&quot;:512.3099795451051,&quot;left&quot;:641.0541732283465,&quot;top&quot;:202.06797321080043,&quot;width&quot;:673.3500000000001}"/>
</p:tagLst>
</file>

<file path=ppt/tags/tag60.xml><?xml version="1.0" encoding="utf-8"?>
<p:tagLst xmlns:p="http://schemas.openxmlformats.org/presentationml/2006/main">
  <p:tag name="KSO_WM_DIAGRAM_VIRTUALLY_FRAME" val="{&quot;height&quot;:402.07031496062984,&quot;left&quot;:195.51700787401572,&quot;top&quot;:245.9536220472441,&quot;width&quot;:1048.9943307086614}"/>
</p:tagLst>
</file>

<file path=ppt/tags/tag61.xml><?xml version="1.0" encoding="utf-8"?>
<p:tagLst xmlns:p="http://schemas.openxmlformats.org/presentationml/2006/main">
  <p:tag name="KSO_WM_DIAGRAM_VIRTUALLY_FRAME" val="{&quot;height&quot;:402.07031496062984,&quot;left&quot;:195.51700787401572,&quot;top&quot;:245.9536220472441,&quot;width&quot;:1048.9943307086614}"/>
</p:tagLst>
</file>

<file path=ppt/tags/tag62.xml><?xml version="1.0" encoding="utf-8"?>
<p:tagLst xmlns:p="http://schemas.openxmlformats.org/presentationml/2006/main">
  <p:tag name="KSO_WM_DIAGRAM_VIRTUALLY_FRAME" val="{&quot;height&quot;:402.07031496062984,&quot;left&quot;:195.51700787401572,&quot;top&quot;:245.9536220472441,&quot;width&quot;:1048.9943307086614}"/>
</p:tagLst>
</file>

<file path=ppt/tags/tag63.xml><?xml version="1.0" encoding="utf-8"?>
<p:tagLst xmlns:p="http://schemas.openxmlformats.org/presentationml/2006/main">
  <p:tag name="KSO_WM_DIAGRAM_VIRTUALLY_FRAME" val="{&quot;height&quot;:402.07031496062984,&quot;left&quot;:195.51700787401572,&quot;top&quot;:245.9536220472441,&quot;width&quot;:1048.9943307086614}"/>
</p:tagLst>
</file>

<file path=ppt/tags/tag64.xml><?xml version="1.0" encoding="utf-8"?>
<p:tagLst xmlns:p="http://schemas.openxmlformats.org/presentationml/2006/main">
  <p:tag name="KSO_WM_DIAGRAM_VIRTUALLY_FRAME" val="{&quot;height&quot;:402.07031496062984,&quot;left&quot;:195.51700787401572,&quot;top&quot;:245.9536220472441,&quot;width&quot;:1048.9943307086614}"/>
</p:tagLst>
</file>

<file path=ppt/tags/tag65.xml><?xml version="1.0" encoding="utf-8"?>
<p:tagLst xmlns:p="http://schemas.openxmlformats.org/presentationml/2006/main">
  <p:tag name="KSO_WM_DIAGRAM_VIRTUALLY_FRAME" val="{&quot;height&quot;:402.07031496062984,&quot;left&quot;:195.51700787401572,&quot;top&quot;:245.9536220472441,&quot;width&quot;:1048.9943307086614}"/>
</p:tagLst>
</file>

<file path=ppt/tags/tag66.xml><?xml version="1.0" encoding="utf-8"?>
<p:tagLst xmlns:p="http://schemas.openxmlformats.org/presentationml/2006/main">
  <p:tag name="KSO_WM_DIAGRAM_VIRTUALLY_FRAME" val="{&quot;height&quot;:402.07031496062984,&quot;left&quot;:195.51700787401572,&quot;top&quot;:245.9536220472441,&quot;width&quot;:1048.9943307086614}"/>
</p:tagLst>
</file>

<file path=ppt/tags/tag67.xml><?xml version="1.0" encoding="utf-8"?>
<p:tagLst xmlns:p="http://schemas.openxmlformats.org/presentationml/2006/main">
  <p:tag name="KSO_WM_DIAGRAM_VIRTUALLY_FRAME" val="{&quot;height&quot;:402.07031496062984,&quot;left&quot;:195.51700787401572,&quot;top&quot;:245.9536220472441,&quot;width&quot;:1048.9943307086614}"/>
</p:tagLst>
</file>

<file path=ppt/tags/tag68.xml><?xml version="1.0" encoding="utf-8"?>
<p:tagLst xmlns:p="http://schemas.openxmlformats.org/presentationml/2006/main">
  <p:tag name="KSO_WM_DIAGRAM_VIRTUALLY_FRAME" val="{&quot;height&quot;:402.07031496062984,&quot;left&quot;:195.51700787401572,&quot;top&quot;:245.9536220472441,&quot;width&quot;:1048.9943307086614}"/>
</p:tagLst>
</file>

<file path=ppt/tags/tag69.xml><?xml version="1.0" encoding="utf-8"?>
<p:tagLst xmlns:p="http://schemas.openxmlformats.org/presentationml/2006/main">
  <p:tag name="KSO_WM_DIAGRAM_VIRTUALLY_FRAME" val="{&quot;height&quot;:402.07031496062984,&quot;left&quot;:195.51700787401572,&quot;top&quot;:245.9536220472441,&quot;width&quot;:1048.9943307086614}"/>
</p:tagLst>
</file>

<file path=ppt/tags/tag7.xml><?xml version="1.0" encoding="utf-8"?>
<p:tagLst xmlns:p="http://schemas.openxmlformats.org/presentationml/2006/main">
  <p:tag name="KSO_WM_DIAGRAM_VIRTUALLY_FRAME" val="{&quot;height&quot;:512.3099795451051,&quot;left&quot;:641.0541732283465,&quot;top&quot;:202.06797321080043,&quot;width&quot;:673.3500000000001}"/>
</p:tagLst>
</file>

<file path=ppt/tags/tag70.xml><?xml version="1.0" encoding="utf-8"?>
<p:tagLst xmlns:p="http://schemas.openxmlformats.org/presentationml/2006/main">
  <p:tag name="KSO_WM_DIAGRAM_VIRTUALLY_FRAME" val="{&quot;height&quot;:402.07031496062984,&quot;left&quot;:195.51700787401572,&quot;top&quot;:245.9536220472441,&quot;width&quot;:1048.9943307086614}"/>
</p:tagLst>
</file>

<file path=ppt/tags/tag71.xml><?xml version="1.0" encoding="utf-8"?>
<p:tagLst xmlns:p="http://schemas.openxmlformats.org/presentationml/2006/main">
  <p:tag name="KSO_WM_DIAGRAM_VIRTUALLY_FRAME" val="{&quot;height&quot;:402.07031496062984,&quot;left&quot;:195.51700787401572,&quot;top&quot;:245.9536220472441,&quot;width&quot;:1048.9943307086614}"/>
</p:tagLst>
</file>

<file path=ppt/tags/tag72.xml><?xml version="1.0" encoding="utf-8"?>
<p:tagLst xmlns:p="http://schemas.openxmlformats.org/presentationml/2006/main">
  <p:tag name="KSO_WM_DIAGRAM_VIRTUALLY_FRAME" val="{&quot;height&quot;:402.07031496062984,&quot;left&quot;:195.51700787401572,&quot;top&quot;:245.9536220472441,&quot;width&quot;:1048.9943307086614}"/>
</p:tagLst>
</file>

<file path=ppt/tags/tag73.xml><?xml version="1.0" encoding="utf-8"?>
<p:tagLst xmlns:p="http://schemas.openxmlformats.org/presentationml/2006/main">
  <p:tag name="KSO_WM_DIAGRAM_VIRTUALLY_FRAME" val="{&quot;height&quot;:402.07031496062984,&quot;left&quot;:195.51700787401572,&quot;top&quot;:245.9536220472441,&quot;width&quot;:1048.9943307086614}"/>
</p:tagLst>
</file>

<file path=ppt/tags/tag74.xml><?xml version="1.0" encoding="utf-8"?>
<p:tagLst xmlns:p="http://schemas.openxmlformats.org/presentationml/2006/main">
  <p:tag name="KSO_WM_DIAGRAM_VIRTUALLY_FRAME" val="{&quot;height&quot;:402.07031496062984,&quot;left&quot;:195.51700787401572,&quot;top&quot;:245.9536220472441,&quot;width&quot;:1048.9943307086614}"/>
</p:tagLst>
</file>

<file path=ppt/tags/tag75.xml><?xml version="1.0" encoding="utf-8"?>
<p:tagLst xmlns:p="http://schemas.openxmlformats.org/presentationml/2006/main">
  <p:tag name="KSO_WM_DIAGRAM_VIRTUALLY_FRAME" val="{&quot;height&quot;:466.6056692913386,&quot;left&quot;:81,&quot;top&quot;:207.84070866141732,&quot;width&quot;:1278}"/>
</p:tagLst>
</file>

<file path=ppt/tags/tag76.xml><?xml version="1.0" encoding="utf-8"?>
<p:tagLst xmlns:p="http://schemas.openxmlformats.org/presentationml/2006/main">
  <p:tag name="KSO_WM_DIAGRAM_VIRTUALLY_FRAME" val="{&quot;height&quot;:466.6056692913386,&quot;left&quot;:81,&quot;top&quot;:207.84070866141732,&quot;width&quot;:1278}"/>
</p:tagLst>
</file>

<file path=ppt/tags/tag77.xml><?xml version="1.0" encoding="utf-8"?>
<p:tagLst xmlns:p="http://schemas.openxmlformats.org/presentationml/2006/main">
  <p:tag name="KSO_WM_DIAGRAM_VIRTUALLY_FRAME" val="{&quot;height&quot;:466.6056692913386,&quot;left&quot;:81,&quot;top&quot;:207.84070866141732,&quot;width&quot;:1278}"/>
</p:tagLst>
</file>

<file path=ppt/tags/tag78.xml><?xml version="1.0" encoding="utf-8"?>
<p:tagLst xmlns:p="http://schemas.openxmlformats.org/presentationml/2006/main">
  <p:tag name="KSO_WM_DIAGRAM_VIRTUALLY_FRAME" val="{&quot;height&quot;:466.6056692913386,&quot;left&quot;:81,&quot;top&quot;:207.84070866141732,&quot;width&quot;:1278}"/>
</p:tagLst>
</file>

<file path=ppt/tags/tag79.xml><?xml version="1.0" encoding="utf-8"?>
<p:tagLst xmlns:p="http://schemas.openxmlformats.org/presentationml/2006/main">
  <p:tag name="KSO_WM_DIAGRAM_VIRTUALLY_FRAME" val="{&quot;height&quot;:466.6056692913386,&quot;left&quot;:81,&quot;top&quot;:207.84070866141732,&quot;width&quot;:1278}"/>
</p:tagLst>
</file>

<file path=ppt/tags/tag8.xml><?xml version="1.0" encoding="utf-8"?>
<p:tagLst xmlns:p="http://schemas.openxmlformats.org/presentationml/2006/main">
  <p:tag name="KSO_WM_DIAGRAM_VIRTUALLY_FRAME" val="{&quot;height&quot;:512.3099795451051,&quot;left&quot;:641.0541732283465,&quot;top&quot;:202.06797321080043,&quot;width&quot;:673.3500000000001}"/>
</p:tagLst>
</file>

<file path=ppt/tags/tag80.xml><?xml version="1.0" encoding="utf-8"?>
<p:tagLst xmlns:p="http://schemas.openxmlformats.org/presentationml/2006/main">
  <p:tag name="KSO_WM_DIAGRAM_VIRTUALLY_FRAME" val="{&quot;height&quot;:466.6056692913386,&quot;left&quot;:81,&quot;top&quot;:207.84070866141732,&quot;width&quot;:1278}"/>
</p:tagLst>
</file>

<file path=ppt/tags/tag81.xml><?xml version="1.0" encoding="utf-8"?>
<p:tagLst xmlns:p="http://schemas.openxmlformats.org/presentationml/2006/main">
  <p:tag name="KSO_WM_DIAGRAM_VIRTUALLY_FRAME" val="{&quot;height&quot;:466.6056692913386,&quot;left&quot;:81,&quot;top&quot;:207.84070866141732,&quot;width&quot;:1278}"/>
</p:tagLst>
</file>

<file path=ppt/tags/tag82.xml><?xml version="1.0" encoding="utf-8"?>
<p:tagLst xmlns:p="http://schemas.openxmlformats.org/presentationml/2006/main">
  <p:tag name="KSO_WM_DIAGRAM_VIRTUALLY_FRAME" val="{&quot;height&quot;:466.6056692913386,&quot;left&quot;:81,&quot;top&quot;:207.84070866141732,&quot;width&quot;:1278}"/>
</p:tagLst>
</file>

<file path=ppt/tags/tag83.xml><?xml version="1.0" encoding="utf-8"?>
<p:tagLst xmlns:p="http://schemas.openxmlformats.org/presentationml/2006/main">
  <p:tag name="KSO_WM_DIAGRAM_VIRTUALLY_FRAME" val="{&quot;height&quot;:466.6056692913386,&quot;left&quot;:81,&quot;top&quot;:207.84070866141732,&quot;width&quot;:1278}"/>
</p:tagLst>
</file>

<file path=ppt/tags/tag84.xml><?xml version="1.0" encoding="utf-8"?>
<p:tagLst xmlns:p="http://schemas.openxmlformats.org/presentationml/2006/main">
  <p:tag name="KSO_WM_DIAGRAM_VIRTUALLY_FRAME" val="{&quot;height&quot;:466.6056692913386,&quot;left&quot;:81,&quot;top&quot;:207.84070866141732,&quot;width&quot;:1278}"/>
</p:tagLst>
</file>

<file path=ppt/tags/tag85.xml><?xml version="1.0" encoding="utf-8"?>
<p:tagLst xmlns:p="http://schemas.openxmlformats.org/presentationml/2006/main">
  <p:tag name="KSO_WM_DIAGRAM_VIRTUALLY_FRAME" val="{&quot;height&quot;:466.6056692913386,&quot;left&quot;:81,&quot;top&quot;:207.84070866141732,&quot;width&quot;:1278}"/>
</p:tagLst>
</file>

<file path=ppt/tags/tag86.xml><?xml version="1.0" encoding="utf-8"?>
<p:tagLst xmlns:p="http://schemas.openxmlformats.org/presentationml/2006/main">
  <p:tag name="KSO_WM_DIAGRAM_VIRTUALLY_FRAME" val="{&quot;height&quot;:466.6056692913386,&quot;left&quot;:81,&quot;top&quot;:207.84070866141732,&quot;width&quot;:1278}"/>
</p:tagLst>
</file>

<file path=ppt/tags/tag87.xml><?xml version="1.0" encoding="utf-8"?>
<p:tagLst xmlns:p="http://schemas.openxmlformats.org/presentationml/2006/main">
  <p:tag name="KSO_WM_DIAGRAM_VIRTUALLY_FRAME" val="{&quot;height&quot;:466.6056692913386,&quot;left&quot;:81,&quot;top&quot;:207.84070866141732,&quot;width&quot;:1278}"/>
</p:tagLst>
</file>

<file path=ppt/tags/tag88.xml><?xml version="1.0" encoding="utf-8"?>
<p:tagLst xmlns:p="http://schemas.openxmlformats.org/presentationml/2006/main">
  <p:tag name="KSO_WM_DIAGRAM_VIRTUALLY_FRAME" val="{&quot;height&quot;:466.6056692913386,&quot;left&quot;:81,&quot;top&quot;:207.84070866141732,&quot;width&quot;:1278}"/>
</p:tagLst>
</file>

<file path=ppt/tags/tag89.xml><?xml version="1.0" encoding="utf-8"?>
<p:tagLst xmlns:p="http://schemas.openxmlformats.org/presentationml/2006/main">
  <p:tag name="KSO_WM_DIAGRAM_VIRTUALLY_FRAME" val="{&quot;height&quot;:466.6056692913386,&quot;left&quot;:81,&quot;top&quot;:207.84070866141732,&quot;width&quot;:1278}"/>
</p:tagLst>
</file>

<file path=ppt/tags/tag9.xml><?xml version="1.0" encoding="utf-8"?>
<p:tagLst xmlns:p="http://schemas.openxmlformats.org/presentationml/2006/main">
  <p:tag name="KSO_WM_DIAGRAM_VIRTUALLY_FRAME" val="{&quot;height&quot;:512.3099795451051,&quot;left&quot;:641.0541732283465,&quot;top&quot;:202.06797321080043,&quot;width&quot;:673.3500000000001}"/>
</p:tagLst>
</file>

<file path=ppt/tags/tag90.xml><?xml version="1.0" encoding="utf-8"?>
<p:tagLst xmlns:p="http://schemas.openxmlformats.org/presentationml/2006/main">
  <p:tag name="KSO_WM_DIAGRAM_VIRTUALLY_FRAME" val="{&quot;height&quot;:466.6056692913386,&quot;left&quot;:81,&quot;top&quot;:207.84070866141732,&quot;width&quot;:1278}"/>
</p:tagLst>
</file>

<file path=ppt/tags/tag91.xml><?xml version="1.0" encoding="utf-8"?>
<p:tagLst xmlns:p="http://schemas.openxmlformats.org/presentationml/2006/main">
  <p:tag name="KSO_WM_DIAGRAM_VIRTUALLY_FRAME" val="{&quot;height&quot;:466.6056692913386,&quot;left&quot;:81,&quot;top&quot;:207.84070866141732,&quot;width&quot;:1278}"/>
</p:tagLst>
</file>

<file path=ppt/tags/tag92.xml><?xml version="1.0" encoding="utf-8"?>
<p:tagLst xmlns:p="http://schemas.openxmlformats.org/presentationml/2006/main">
  <p:tag name="KSO_WM_DIAGRAM_VIRTUALLY_FRAME" val="{&quot;height&quot;:466.6056692913386,&quot;left&quot;:81,&quot;top&quot;:207.84070866141732,&quot;width&quot;:1278}"/>
</p:tagLst>
</file>

<file path=ppt/tags/tag93.xml><?xml version="1.0" encoding="utf-8"?>
<p:tagLst xmlns:p="http://schemas.openxmlformats.org/presentationml/2006/main">
  <p:tag name="KSO_WM_DIAGRAM_VIRTUALLY_FRAME" val="{&quot;height&quot;:466.6056692913386,&quot;left&quot;:81,&quot;top&quot;:207.84070866141732,&quot;width&quot;:1278}"/>
</p:tagLst>
</file>

<file path=ppt/tags/tag94.xml><?xml version="1.0" encoding="utf-8"?>
<p:tagLst xmlns:p="http://schemas.openxmlformats.org/presentationml/2006/main">
  <p:tag name="KSO_WM_DIAGRAM_VIRTUALLY_FRAME" val="{&quot;height&quot;:466.6056692913386,&quot;left&quot;:81,&quot;top&quot;:207.84070866141732,&quot;width&quot;:1278}"/>
</p:tagLst>
</file>

<file path=ppt/tags/tag95.xml><?xml version="1.0" encoding="utf-8"?>
<p:tagLst xmlns:p="http://schemas.openxmlformats.org/presentationml/2006/main">
  <p:tag name="KSO_WM_DIAGRAM_VIRTUALLY_FRAME" val="{&quot;height&quot;:466.6056692913386,&quot;left&quot;:81,&quot;top&quot;:207.84070866141732,&quot;width&quot;:1278}"/>
</p:tagLst>
</file>

<file path=ppt/tags/tag96.xml><?xml version="1.0" encoding="utf-8"?>
<p:tagLst xmlns:p="http://schemas.openxmlformats.org/presentationml/2006/main">
  <p:tag name="KSO_WM_DIAGRAM_VIRTUALLY_FRAME" val="{&quot;height&quot;:466.6056692913386,&quot;left&quot;:81,&quot;top&quot;:207.84070866141732,&quot;width&quot;:1278}"/>
</p:tagLst>
</file>

<file path=ppt/tags/tag97.xml><?xml version="1.0" encoding="utf-8"?>
<p:tagLst xmlns:p="http://schemas.openxmlformats.org/presentationml/2006/main">
  <p:tag name="KSO_WM_DIAGRAM_VIRTUALLY_FRAME" val="{&quot;height&quot;:466.6056692913386,&quot;left&quot;:81,&quot;top&quot;:207.84070866141732,&quot;width&quot;:1278}"/>
</p:tagLst>
</file>

<file path=ppt/tags/tag98.xml><?xml version="1.0" encoding="utf-8"?>
<p:tagLst xmlns:p="http://schemas.openxmlformats.org/presentationml/2006/main">
  <p:tag name="KSO_WM_DIAGRAM_VIRTUALLY_FRAME" val="{&quot;height&quot;:466.6056692913386,&quot;left&quot;:81,&quot;top&quot;:207.84070866141732,&quot;width&quot;:1278}"/>
</p:tagLst>
</file>

<file path=ppt/tags/tag99.xml><?xml version="1.0" encoding="utf-8"?>
<p:tagLst xmlns:p="http://schemas.openxmlformats.org/presentationml/2006/main">
  <p:tag name="KSO_WM_DIAGRAM_VIRTUALLY_FRAME" val="{&quot;height&quot;:466.6056692913386,&quot;left&quot;:81,&quot;top&quot;:207.84070866141732,&quot;width&quot;:1278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1425</Words>
  <Application>WPS 演示</Application>
  <PresentationFormat>On-screen Show (4:3)</PresentationFormat>
  <Paragraphs>224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3" baseType="lpstr">
      <vt:lpstr>Arial</vt:lpstr>
      <vt:lpstr>宋体</vt:lpstr>
      <vt:lpstr>Wingdings</vt:lpstr>
      <vt:lpstr>字由点字倔强黑 Italics</vt:lpstr>
      <vt:lpstr>思源黑体-粗体 Bold Italics</vt:lpstr>
      <vt:lpstr>黑体</vt:lpstr>
      <vt:lpstr>思源黑体-粗体</vt:lpstr>
      <vt:lpstr>思源黑体-粗体 Bold</vt:lpstr>
      <vt:lpstr>字由点字倔强黑</vt:lpstr>
      <vt:lpstr>思源黑体-粗体 Italics</vt:lpstr>
      <vt:lpstr>仿宋</vt:lpstr>
      <vt:lpstr>思源黑体-细体</vt:lpstr>
      <vt:lpstr>微软雅黑</vt:lpstr>
      <vt:lpstr>Wingdings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蓝白色现代酷炫科技峰会论坛演讲演示文稿</dc:title>
  <dc:creator/>
  <cp:lastModifiedBy>单馨冉</cp:lastModifiedBy>
  <cp:revision>4</cp:revision>
  <dcterms:created xsi:type="dcterms:W3CDTF">2006-08-16T00:00:00Z</dcterms:created>
  <dcterms:modified xsi:type="dcterms:W3CDTF">2026-01-12T17:27:45Z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{"Label":"1","ContentProducer":"001191110105MA01AN806X00000","ProduceID":"DAG9CsOcrJ4","ReservedCode1":"","ContentPropagator":"001191110105MA01AN806X00000","PropagateID":"DAG9CsOcrJ4","ReservedCode2":""}</vt:lpwstr>
  </property>
  <property fmtid="{D5CDD505-2E9C-101B-9397-08002B2CF9AE}" pid="3" name="KSOProductBuildVer">
    <vt:lpwstr>2052-12.1.0.24657</vt:lpwstr>
  </property>
  <property fmtid="{D5CDD505-2E9C-101B-9397-08002B2CF9AE}" pid="4" name="ICV">
    <vt:lpwstr>FB0E65B83DEB4C049763694E849D44B3_12</vt:lpwstr>
  </property>
</Properties>
</file>